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sldIdLst>
    <p:sldId id="256" r:id="rId2"/>
    <p:sldId id="259" r:id="rId3"/>
    <p:sldId id="260" r:id="rId4"/>
    <p:sldId id="257" r:id="rId5"/>
    <p:sldId id="293" r:id="rId6"/>
    <p:sldId id="295" r:id="rId7"/>
    <p:sldId id="291" r:id="rId8"/>
    <p:sldId id="294" r:id="rId9"/>
    <p:sldId id="261" r:id="rId10"/>
    <p:sldId id="267" r:id="rId11"/>
    <p:sldId id="269" r:id="rId12"/>
    <p:sldId id="268" r:id="rId13"/>
    <p:sldId id="258" r:id="rId14"/>
    <p:sldId id="272" r:id="rId15"/>
    <p:sldId id="297" r:id="rId16"/>
    <p:sldId id="277" r:id="rId17"/>
    <p:sldId id="262" r:id="rId18"/>
    <p:sldId id="299" r:id="rId19"/>
    <p:sldId id="263" r:id="rId20"/>
    <p:sldId id="266" r:id="rId21"/>
    <p:sldId id="288" r:id="rId22"/>
    <p:sldId id="264" r:id="rId23"/>
    <p:sldId id="276" r:id="rId24"/>
    <p:sldId id="275" r:id="rId25"/>
    <p:sldId id="290" r:id="rId26"/>
    <p:sldId id="265" r:id="rId27"/>
    <p:sldId id="300" r:id="rId28"/>
    <p:sldId id="273" r:id="rId29"/>
    <p:sldId id="281" r:id="rId30"/>
    <p:sldId id="282" r:id="rId31"/>
    <p:sldId id="283" r:id="rId32"/>
    <p:sldId id="289" r:id="rId33"/>
    <p:sldId id="284" r:id="rId34"/>
    <p:sldId id="285" r:id="rId35"/>
    <p:sldId id="286" r:id="rId36"/>
    <p:sldId id="287" r:id="rId37"/>
    <p:sldId id="296" r:id="rId38"/>
    <p:sldId id="298" r:id="rId39"/>
    <p:sldId id="279" r:id="rId40"/>
    <p:sldId id="278" r:id="rId41"/>
    <p:sldId id="301" r:id="rId42"/>
    <p:sldId id="302"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37"/>
    <p:restoredTop sz="95179"/>
  </p:normalViewPr>
  <p:slideViewPr>
    <p:cSldViewPr snapToGrid="0" snapToObjects="1">
      <p:cViewPr varScale="1">
        <p:scale>
          <a:sx n="82" d="100"/>
          <a:sy n="82" d="100"/>
        </p:scale>
        <p:origin x="8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4D53C5-7519-9B42-8C07-5332A975D59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289813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D53C5-7519-9B42-8C07-5332A975D59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33319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D53C5-7519-9B42-8C07-5332A975D59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216487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D53C5-7519-9B42-8C07-5332A975D59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137469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D53C5-7519-9B42-8C07-5332A975D59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317470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4D53C5-7519-9B42-8C07-5332A975D59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428004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4D53C5-7519-9B42-8C07-5332A975D59D}"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390761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4D53C5-7519-9B42-8C07-5332A975D59D}"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171463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D53C5-7519-9B42-8C07-5332A975D59D}"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376457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4D53C5-7519-9B42-8C07-5332A975D59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291876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4D53C5-7519-9B42-8C07-5332A975D59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7C51-6A27-A540-958F-8186573FDB5C}" type="slidenum">
              <a:rPr lang="en-US" smtClean="0"/>
              <a:t>‹#›</a:t>
            </a:fld>
            <a:endParaRPr lang="en-US"/>
          </a:p>
        </p:txBody>
      </p:sp>
    </p:spTree>
    <p:extLst>
      <p:ext uri="{BB962C8B-B14F-4D97-AF65-F5344CB8AC3E}">
        <p14:creationId xmlns:p14="http://schemas.microsoft.com/office/powerpoint/2010/main" val="354644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53C5-7519-9B42-8C07-5332A975D59D}"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97C51-6A27-A540-958F-8186573FDB5C}" type="slidenum">
              <a:rPr lang="en-US" smtClean="0"/>
              <a:t>‹#›</a:t>
            </a:fld>
            <a:endParaRPr lang="en-US"/>
          </a:p>
        </p:txBody>
      </p:sp>
    </p:spTree>
    <p:extLst>
      <p:ext uri="{BB962C8B-B14F-4D97-AF65-F5344CB8AC3E}">
        <p14:creationId xmlns:p14="http://schemas.microsoft.com/office/powerpoint/2010/main" val="4105293575"/>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development.bwfbadminton.com/wp-content/uploads/2016/08/BWF_Coach_Manual_Level_2_English.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admintoneurope.tv/en-int/page/archive-badminton-europe" TargetMode="External"/><Relationship Id="rId2" Type="http://schemas.openxmlformats.org/officeDocument/2006/relationships/hyperlink" Target="https://www.youtube.com/results?search_query=badminton+u15+european+championsh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207A-20E3-C148-B96A-35E432F0C6EF}"/>
              </a:ext>
            </a:extLst>
          </p:cNvPr>
          <p:cNvSpPr>
            <a:spLocks noGrp="1"/>
          </p:cNvSpPr>
          <p:nvPr>
            <p:ph type="ctrTitle"/>
          </p:nvPr>
        </p:nvSpPr>
        <p:spPr/>
        <p:txBody>
          <a:bodyPr/>
          <a:lstStyle/>
          <a:p>
            <a:r>
              <a:rPr lang="en-US" dirty="0"/>
              <a:t>Coaching Juniors </a:t>
            </a:r>
          </a:p>
        </p:txBody>
      </p:sp>
      <p:sp>
        <p:nvSpPr>
          <p:cNvPr id="3" name="Subtitle 2">
            <a:extLst>
              <a:ext uri="{FF2B5EF4-FFF2-40B4-BE49-F238E27FC236}">
                <a16:creationId xmlns:a16="http://schemas.microsoft.com/office/drawing/2014/main" id="{BA70DE70-136E-CA4C-91B6-FE966ECCBD25}"/>
              </a:ext>
            </a:extLst>
          </p:cNvPr>
          <p:cNvSpPr>
            <a:spLocks noGrp="1"/>
          </p:cNvSpPr>
          <p:nvPr>
            <p:ph type="subTitle" idx="1"/>
          </p:nvPr>
        </p:nvSpPr>
        <p:spPr/>
        <p:txBody>
          <a:bodyPr/>
          <a:lstStyle/>
          <a:p>
            <a:r>
              <a:rPr lang="en-US" dirty="0"/>
              <a:t>Aged (10-14)</a:t>
            </a:r>
          </a:p>
        </p:txBody>
      </p:sp>
    </p:spTree>
    <p:extLst>
      <p:ext uri="{BB962C8B-B14F-4D97-AF65-F5344CB8AC3E}">
        <p14:creationId xmlns:p14="http://schemas.microsoft.com/office/powerpoint/2010/main" val="28543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550E-1CFE-E940-B3DE-FECD2C3B0B56}"/>
              </a:ext>
            </a:extLst>
          </p:cNvPr>
          <p:cNvSpPr>
            <a:spLocks noGrp="1"/>
          </p:cNvSpPr>
          <p:nvPr>
            <p:ph type="title"/>
          </p:nvPr>
        </p:nvSpPr>
        <p:spPr/>
        <p:txBody>
          <a:bodyPr>
            <a:normAutofit/>
          </a:bodyPr>
          <a:lstStyle/>
          <a:p>
            <a:r>
              <a:rPr lang="en-GB" dirty="0"/>
              <a:t>Understanding Pressure </a:t>
            </a:r>
            <a:r>
              <a:rPr lang="en-GB" dirty="0" err="1"/>
              <a:t>cont</a:t>
            </a:r>
            <a:r>
              <a:rPr lang="en-GB" dirty="0"/>
              <a:t>:</a:t>
            </a:r>
          </a:p>
        </p:txBody>
      </p:sp>
      <p:sp>
        <p:nvSpPr>
          <p:cNvPr id="3" name="Content Placeholder 2">
            <a:extLst>
              <a:ext uri="{FF2B5EF4-FFF2-40B4-BE49-F238E27FC236}">
                <a16:creationId xmlns:a16="http://schemas.microsoft.com/office/drawing/2014/main" id="{909EA31D-0E6B-474C-90F0-4AA685B12229}"/>
              </a:ext>
            </a:extLst>
          </p:cNvPr>
          <p:cNvSpPr>
            <a:spLocks noGrp="1"/>
          </p:cNvSpPr>
          <p:nvPr>
            <p:ph idx="1"/>
          </p:nvPr>
        </p:nvSpPr>
        <p:spPr/>
        <p:txBody>
          <a:bodyPr>
            <a:normAutofit/>
          </a:bodyPr>
          <a:lstStyle/>
          <a:p>
            <a:r>
              <a:rPr lang="en-GB" dirty="0"/>
              <a:t>In Junior badminton the balance of pressure often shifts very quickly (often from one shot to the next), this is down to a combination of factors:</a:t>
            </a:r>
          </a:p>
          <a:p>
            <a:r>
              <a:rPr lang="en-GB" dirty="0"/>
              <a:t>1. Poor shot selection</a:t>
            </a:r>
          </a:p>
          <a:p>
            <a:r>
              <a:rPr lang="en-GB" dirty="0"/>
              <a:t>2. Imbalance between level of players (physical, playing ability etc)</a:t>
            </a:r>
          </a:p>
          <a:p>
            <a:r>
              <a:rPr lang="en-GB" dirty="0"/>
              <a:t>3. unforced error/‘great shot’/unexpected reply </a:t>
            </a:r>
          </a:p>
          <a:p>
            <a:r>
              <a:rPr lang="en-GB" dirty="0"/>
              <a:t>4. Failure to increase pressure/ quality of shot</a:t>
            </a:r>
          </a:p>
          <a:p>
            <a:r>
              <a:rPr lang="en-GB" dirty="0"/>
              <a:t>In terms of coaching I would like to focus on the first and last points (as these points are within the players control)</a:t>
            </a:r>
          </a:p>
          <a:p>
            <a:endParaRPr lang="en-GB" dirty="0"/>
          </a:p>
          <a:p>
            <a:endParaRPr lang="en-GB" dirty="0"/>
          </a:p>
          <a:p>
            <a:endParaRPr lang="en-GB" dirty="0"/>
          </a:p>
        </p:txBody>
      </p:sp>
    </p:spTree>
    <p:extLst>
      <p:ext uri="{BB962C8B-B14F-4D97-AF65-F5344CB8AC3E}">
        <p14:creationId xmlns:p14="http://schemas.microsoft.com/office/powerpoint/2010/main" val="388430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9D2A-F74C-3949-B9D4-6319F710C073}"/>
              </a:ext>
            </a:extLst>
          </p:cNvPr>
          <p:cNvSpPr>
            <a:spLocks noGrp="1"/>
          </p:cNvSpPr>
          <p:nvPr>
            <p:ph type="title"/>
          </p:nvPr>
        </p:nvSpPr>
        <p:spPr/>
        <p:txBody>
          <a:bodyPr>
            <a:normAutofit/>
          </a:bodyPr>
          <a:lstStyle/>
          <a:p>
            <a:r>
              <a:rPr lang="en-GB" sz="4000" dirty="0"/>
              <a:t>Understanding Pressure (Defensive perspective)</a:t>
            </a:r>
          </a:p>
        </p:txBody>
      </p:sp>
      <p:sp>
        <p:nvSpPr>
          <p:cNvPr id="3" name="Content Placeholder 2">
            <a:extLst>
              <a:ext uri="{FF2B5EF4-FFF2-40B4-BE49-F238E27FC236}">
                <a16:creationId xmlns:a16="http://schemas.microsoft.com/office/drawing/2014/main" id="{21841257-E46A-C74D-B7E7-A1C0879C2435}"/>
              </a:ext>
            </a:extLst>
          </p:cNvPr>
          <p:cNvSpPr>
            <a:spLocks noGrp="1"/>
          </p:cNvSpPr>
          <p:nvPr>
            <p:ph idx="1"/>
          </p:nvPr>
        </p:nvSpPr>
        <p:spPr/>
        <p:txBody>
          <a:bodyPr>
            <a:normAutofit lnSpcReduction="10000"/>
          </a:bodyPr>
          <a:lstStyle/>
          <a:p>
            <a:r>
              <a:rPr lang="en-GB" dirty="0"/>
              <a:t>Very often juniors try to flip the rally (going from a heavily defensive position to winning the point) </a:t>
            </a:r>
          </a:p>
          <a:p>
            <a:r>
              <a:rPr lang="en-GB" dirty="0"/>
              <a:t>Normally through playing too flat and cross into the space </a:t>
            </a:r>
            <a:r>
              <a:rPr lang="en-GB" dirty="0">
                <a:solidFill>
                  <a:srgbClr val="FF0000"/>
                </a:solidFill>
              </a:rPr>
              <a:t>(show example of </a:t>
            </a:r>
            <a:r>
              <a:rPr lang="en-GB" dirty="0" err="1">
                <a:solidFill>
                  <a:srgbClr val="FF0000"/>
                </a:solidFill>
              </a:rPr>
              <a:t>Csanad</a:t>
            </a:r>
            <a:r>
              <a:rPr lang="en-GB" dirty="0">
                <a:solidFill>
                  <a:srgbClr val="FF0000"/>
                </a:solidFill>
              </a:rPr>
              <a:t> from Europeans 0:40 + 1:07-1:24 + 3:40 END)</a:t>
            </a:r>
          </a:p>
          <a:p>
            <a:r>
              <a:rPr lang="en-GB" dirty="0"/>
              <a:t>One of the first words I learned in Hungarian was, “</a:t>
            </a:r>
            <a:r>
              <a:rPr lang="hu-HU" dirty="0"/>
              <a:t>egyenes”</a:t>
            </a:r>
            <a:endParaRPr lang="en-GB" dirty="0"/>
          </a:p>
          <a:p>
            <a:r>
              <a:rPr lang="en-GB" dirty="0"/>
              <a:t>The main issue with this is as they progress through the age groups they often will end up putting themselves under greater pressure.</a:t>
            </a:r>
          </a:p>
          <a:p>
            <a:r>
              <a:rPr lang="en-GB" dirty="0"/>
              <a:t>At U11/U13 level players can get away with more due to the size and physically capabilities of their opponents, by U17 this is largely ineffective. </a:t>
            </a:r>
          </a:p>
        </p:txBody>
      </p:sp>
    </p:spTree>
    <p:extLst>
      <p:ext uri="{BB962C8B-B14F-4D97-AF65-F5344CB8AC3E}">
        <p14:creationId xmlns:p14="http://schemas.microsoft.com/office/powerpoint/2010/main" val="3077452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227B-92DC-A24A-8D52-F5752E334D45}"/>
              </a:ext>
            </a:extLst>
          </p:cNvPr>
          <p:cNvSpPr>
            <a:spLocks noGrp="1"/>
          </p:cNvSpPr>
          <p:nvPr>
            <p:ph type="title"/>
          </p:nvPr>
        </p:nvSpPr>
        <p:spPr/>
        <p:txBody>
          <a:bodyPr>
            <a:normAutofit/>
          </a:bodyPr>
          <a:lstStyle/>
          <a:p>
            <a:r>
              <a:rPr lang="en-GB" sz="4000" dirty="0"/>
              <a:t>Understanding Pressure (Defensive perspective)</a:t>
            </a:r>
          </a:p>
        </p:txBody>
      </p:sp>
      <p:sp>
        <p:nvSpPr>
          <p:cNvPr id="3" name="Content Placeholder 2">
            <a:extLst>
              <a:ext uri="{FF2B5EF4-FFF2-40B4-BE49-F238E27FC236}">
                <a16:creationId xmlns:a16="http://schemas.microsoft.com/office/drawing/2014/main" id="{009F50F7-0620-1044-9D34-788382E5064F}"/>
              </a:ext>
            </a:extLst>
          </p:cNvPr>
          <p:cNvSpPr>
            <a:spLocks noGrp="1"/>
          </p:cNvSpPr>
          <p:nvPr>
            <p:ph idx="1"/>
          </p:nvPr>
        </p:nvSpPr>
        <p:spPr/>
        <p:txBody>
          <a:bodyPr>
            <a:normAutofit/>
          </a:bodyPr>
          <a:lstStyle/>
          <a:p>
            <a:r>
              <a:rPr lang="en-GB" dirty="0"/>
              <a:t>Instead of encouraging players when they hit a winning shot, we should look to encourage positive shot selections even when they are not successful. </a:t>
            </a:r>
          </a:p>
          <a:p>
            <a:r>
              <a:rPr lang="en-GB" dirty="0"/>
              <a:t>Helping players to understand that when they switch from neutral (50/50) to a defensive position (60/40-70/30) they should like to build their way out and gradually reduce the deficit. </a:t>
            </a:r>
          </a:p>
          <a:p>
            <a:r>
              <a:rPr lang="en-GB" dirty="0"/>
              <a:t>Obviously this is not always the case but on the balance of probability they should be more successful at trying to reduce pressure gradually due to the decrease in risk associated with relieving pressure gradually.</a:t>
            </a:r>
          </a:p>
        </p:txBody>
      </p:sp>
    </p:spTree>
    <p:extLst>
      <p:ext uri="{BB962C8B-B14F-4D97-AF65-F5344CB8AC3E}">
        <p14:creationId xmlns:p14="http://schemas.microsoft.com/office/powerpoint/2010/main" val="130361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D3CC-AD4E-6F4A-BBBA-3E2A4ACB514A}"/>
              </a:ext>
            </a:extLst>
          </p:cNvPr>
          <p:cNvSpPr>
            <a:spLocks noGrp="1"/>
          </p:cNvSpPr>
          <p:nvPr>
            <p:ph type="title"/>
          </p:nvPr>
        </p:nvSpPr>
        <p:spPr/>
        <p:txBody>
          <a:bodyPr/>
          <a:lstStyle/>
          <a:p>
            <a:r>
              <a:rPr lang="en-US" dirty="0"/>
              <a:t>Dealing with Pressure </a:t>
            </a:r>
            <a:r>
              <a:rPr lang="en-US" dirty="0" err="1"/>
              <a:t>Cont</a:t>
            </a:r>
            <a:r>
              <a:rPr lang="en-US" dirty="0"/>
              <a:t>:</a:t>
            </a:r>
          </a:p>
        </p:txBody>
      </p:sp>
      <p:sp>
        <p:nvSpPr>
          <p:cNvPr id="3" name="Content Placeholder 2">
            <a:extLst>
              <a:ext uri="{FF2B5EF4-FFF2-40B4-BE49-F238E27FC236}">
                <a16:creationId xmlns:a16="http://schemas.microsoft.com/office/drawing/2014/main" id="{C933B3A8-811B-C04D-96F7-F6AE0AD4E31E}"/>
              </a:ext>
            </a:extLst>
          </p:cNvPr>
          <p:cNvSpPr>
            <a:spLocks noGrp="1"/>
          </p:cNvSpPr>
          <p:nvPr>
            <p:ph idx="1"/>
          </p:nvPr>
        </p:nvSpPr>
        <p:spPr/>
        <p:txBody>
          <a:bodyPr/>
          <a:lstStyle/>
          <a:p>
            <a:r>
              <a:rPr lang="en-US" dirty="0"/>
              <a:t>Height and Length are two of the most important factors when looking to decrease pressure. </a:t>
            </a:r>
            <a:r>
              <a:rPr lang="en-US" dirty="0">
                <a:solidFill>
                  <a:srgbClr val="FF0000"/>
                </a:solidFill>
              </a:rPr>
              <a:t>(Show Marci Video)</a:t>
            </a:r>
          </a:p>
          <a:p>
            <a:r>
              <a:rPr lang="en-US" dirty="0"/>
              <a:t>Reminding players when they get put under pressure how they often start a point (with a high serve) </a:t>
            </a:r>
          </a:p>
          <a:p>
            <a:r>
              <a:rPr lang="en-US" dirty="0"/>
              <a:t>Encouraging players to use height and length when they are beginning to be put under pressure.</a:t>
            </a:r>
          </a:p>
          <a:p>
            <a:r>
              <a:rPr lang="en-US" dirty="0"/>
              <a:t>Using a high lift to the rear of the court is the same as starting the point again </a:t>
            </a:r>
          </a:p>
          <a:p>
            <a:endParaRPr lang="en-US" dirty="0"/>
          </a:p>
        </p:txBody>
      </p:sp>
    </p:spTree>
    <p:extLst>
      <p:ext uri="{BB962C8B-B14F-4D97-AF65-F5344CB8AC3E}">
        <p14:creationId xmlns:p14="http://schemas.microsoft.com/office/powerpoint/2010/main" val="3505950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p:txBody>
          <a:bodyPr/>
          <a:lstStyle/>
          <a:p>
            <a:r>
              <a:rPr lang="en-GB" dirty="0"/>
              <a:t>Breakdown of court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BB893DC6-2276-ED44-9461-1FD392739B4D}"/>
              </a:ext>
            </a:extLst>
          </p:cNvPr>
          <p:cNvCxnSpPr/>
          <p:nvPr/>
        </p:nvCxnSpPr>
        <p:spPr>
          <a:xfrm>
            <a:off x="1766807" y="1921790"/>
            <a:ext cx="0" cy="4355024"/>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0A94E03-D54E-8343-8BEA-E058071E0E70}"/>
              </a:ext>
            </a:extLst>
          </p:cNvPr>
          <p:cNvCxnSpPr/>
          <p:nvPr/>
        </p:nvCxnSpPr>
        <p:spPr>
          <a:xfrm>
            <a:off x="10319287" y="1921790"/>
            <a:ext cx="0" cy="4355024"/>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BF7C72C-7C29-0940-868E-B165B34038AB}"/>
              </a:ext>
            </a:extLst>
          </p:cNvPr>
          <p:cNvSpPr txBox="1"/>
          <p:nvPr/>
        </p:nvSpPr>
        <p:spPr>
          <a:xfrm>
            <a:off x="4525504" y="3378631"/>
            <a:ext cx="3688597" cy="1477328"/>
          </a:xfrm>
          <a:prstGeom prst="rect">
            <a:avLst/>
          </a:prstGeom>
          <a:solidFill>
            <a:schemeClr val="bg1"/>
          </a:solidFill>
        </p:spPr>
        <p:txBody>
          <a:bodyPr wrap="square" rtlCol="0">
            <a:spAutoFit/>
          </a:bodyPr>
          <a:lstStyle/>
          <a:p>
            <a:r>
              <a:rPr lang="en-GB" dirty="0"/>
              <a:t>Target area for length, height of stroke is determined through opponents position + amount of pressure individual is under. </a:t>
            </a:r>
          </a:p>
          <a:p>
            <a:endParaRPr lang="en-GB" dirty="0">
              <a:solidFill>
                <a:schemeClr val="bg1"/>
              </a:solidFill>
            </a:endParaRPr>
          </a:p>
        </p:txBody>
      </p:sp>
    </p:spTree>
    <p:extLst>
      <p:ext uri="{BB962C8B-B14F-4D97-AF65-F5344CB8AC3E}">
        <p14:creationId xmlns:p14="http://schemas.microsoft.com/office/powerpoint/2010/main" val="3940841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B375-C9A5-2C4C-8001-E14645E7E364}"/>
              </a:ext>
            </a:extLst>
          </p:cNvPr>
          <p:cNvSpPr>
            <a:spLocks noGrp="1"/>
          </p:cNvSpPr>
          <p:nvPr>
            <p:ph type="title"/>
          </p:nvPr>
        </p:nvSpPr>
        <p:spPr/>
        <p:txBody>
          <a:bodyPr/>
          <a:lstStyle/>
          <a:p>
            <a:r>
              <a:rPr lang="en-GB" dirty="0"/>
              <a:t>Adding pressure (Attacking perspective)</a:t>
            </a:r>
          </a:p>
        </p:txBody>
      </p:sp>
      <p:sp>
        <p:nvSpPr>
          <p:cNvPr id="3" name="Content Placeholder 2">
            <a:extLst>
              <a:ext uri="{FF2B5EF4-FFF2-40B4-BE49-F238E27FC236}">
                <a16:creationId xmlns:a16="http://schemas.microsoft.com/office/drawing/2014/main" id="{8A98E0E1-1EC1-0243-A351-2D16A0943118}"/>
              </a:ext>
            </a:extLst>
          </p:cNvPr>
          <p:cNvSpPr>
            <a:spLocks noGrp="1"/>
          </p:cNvSpPr>
          <p:nvPr>
            <p:ph idx="1"/>
          </p:nvPr>
        </p:nvSpPr>
        <p:spPr/>
        <p:txBody>
          <a:bodyPr>
            <a:normAutofit fontScale="92500"/>
          </a:bodyPr>
          <a:lstStyle/>
          <a:p>
            <a:r>
              <a:rPr lang="en-GB" dirty="0"/>
              <a:t>On the other end of the scale when juniors are attacking they often try to increase the pressure too quickly (and therefore increase their own risk)</a:t>
            </a:r>
          </a:p>
          <a:p>
            <a:r>
              <a:rPr lang="en-GB" dirty="0"/>
              <a:t>As players progress through the age groups more and more strokes will start to be returned.</a:t>
            </a:r>
          </a:p>
          <a:p>
            <a:r>
              <a:rPr lang="en-GB" dirty="0"/>
              <a:t>This is a difficult area for the players to understand and they can begin to doubt their own ability (Strokes which were winning strokes at U11/13 now require follow up strokes in order to be successful) </a:t>
            </a:r>
          </a:p>
          <a:p>
            <a:r>
              <a:rPr lang="en-GB" dirty="0"/>
              <a:t>As a result they end up waiting for the shuttle and allowing there opponent back into the point.</a:t>
            </a:r>
          </a:p>
          <a:p>
            <a:r>
              <a:rPr lang="en-GB" dirty="0">
                <a:solidFill>
                  <a:srgbClr val="FF0000"/>
                </a:solidFill>
              </a:rPr>
              <a:t>(Show example of Petra from Europeans 0.21) </a:t>
            </a:r>
          </a:p>
        </p:txBody>
      </p:sp>
    </p:spTree>
    <p:extLst>
      <p:ext uri="{BB962C8B-B14F-4D97-AF65-F5344CB8AC3E}">
        <p14:creationId xmlns:p14="http://schemas.microsoft.com/office/powerpoint/2010/main" val="2846460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F3AD-5686-B14D-864C-C1F558079815}"/>
              </a:ext>
            </a:extLst>
          </p:cNvPr>
          <p:cNvSpPr>
            <a:spLocks noGrp="1"/>
          </p:cNvSpPr>
          <p:nvPr>
            <p:ph type="title"/>
          </p:nvPr>
        </p:nvSpPr>
        <p:spPr/>
        <p:txBody>
          <a:bodyPr>
            <a:normAutofit/>
          </a:bodyPr>
          <a:lstStyle/>
          <a:p>
            <a:r>
              <a:rPr lang="en-GB" dirty="0"/>
              <a:t>Tactical awareness Implication within training </a:t>
            </a:r>
          </a:p>
        </p:txBody>
      </p:sp>
      <p:sp>
        <p:nvSpPr>
          <p:cNvPr id="3" name="Content Placeholder 2">
            <a:extLst>
              <a:ext uri="{FF2B5EF4-FFF2-40B4-BE49-F238E27FC236}">
                <a16:creationId xmlns:a16="http://schemas.microsoft.com/office/drawing/2014/main" id="{42F35A83-DA62-4B45-AA86-19B23CF125E5}"/>
              </a:ext>
            </a:extLst>
          </p:cNvPr>
          <p:cNvSpPr>
            <a:spLocks noGrp="1"/>
          </p:cNvSpPr>
          <p:nvPr>
            <p:ph idx="1"/>
          </p:nvPr>
        </p:nvSpPr>
        <p:spPr/>
        <p:txBody>
          <a:bodyPr>
            <a:normAutofit fontScale="92500" lnSpcReduction="20000"/>
          </a:bodyPr>
          <a:lstStyle/>
          <a:p>
            <a:r>
              <a:rPr lang="en-GB" dirty="0"/>
              <a:t>MOST IMPORTANT factor is players UNDERSTAND what they should focus on!!</a:t>
            </a:r>
          </a:p>
          <a:p>
            <a:r>
              <a:rPr lang="en-GB" dirty="0"/>
              <a:t>There are hundreds of variable exercises which can be used, when designing an exercise ensure the focus of the exercise is not lost.</a:t>
            </a:r>
          </a:p>
          <a:p>
            <a:r>
              <a:rPr lang="en-GB" dirty="0"/>
              <a:t>Keep exercises simple at the start, juniors can’t concentrate on multiple variables straight away, this process has to be slowly implemented into their training.</a:t>
            </a:r>
          </a:p>
          <a:p>
            <a:r>
              <a:rPr lang="en-GB" dirty="0"/>
              <a:t>Main purpose is to get player’s to begin to think more about there shot selections. </a:t>
            </a:r>
          </a:p>
          <a:p>
            <a:r>
              <a:rPr lang="en-GB" dirty="0"/>
              <a:t>In my opinion most of the player’s are sub consciously learning how they should construct points. I would like then to gain a clear understanding of how to do this.</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66533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0700-0C22-A64B-B629-B4C418F111B4}"/>
              </a:ext>
            </a:extLst>
          </p:cNvPr>
          <p:cNvSpPr>
            <a:spLocks noGrp="1"/>
          </p:cNvSpPr>
          <p:nvPr>
            <p:ph type="title"/>
          </p:nvPr>
        </p:nvSpPr>
        <p:spPr/>
        <p:txBody>
          <a:bodyPr/>
          <a:lstStyle/>
          <a:p>
            <a:r>
              <a:rPr lang="en-GB" dirty="0"/>
              <a:t>Neutral game</a:t>
            </a:r>
          </a:p>
        </p:txBody>
      </p:sp>
      <p:sp>
        <p:nvSpPr>
          <p:cNvPr id="3" name="Content Placeholder 2">
            <a:extLst>
              <a:ext uri="{FF2B5EF4-FFF2-40B4-BE49-F238E27FC236}">
                <a16:creationId xmlns:a16="http://schemas.microsoft.com/office/drawing/2014/main" id="{1CA78E59-E476-3C45-B511-A443A000E9B6}"/>
              </a:ext>
            </a:extLst>
          </p:cNvPr>
          <p:cNvSpPr>
            <a:spLocks noGrp="1"/>
          </p:cNvSpPr>
          <p:nvPr>
            <p:ph idx="1"/>
          </p:nvPr>
        </p:nvSpPr>
        <p:spPr/>
        <p:txBody>
          <a:bodyPr>
            <a:normAutofit lnSpcReduction="10000"/>
          </a:bodyPr>
          <a:lstStyle/>
          <a:p>
            <a:r>
              <a:rPr lang="en-GB" dirty="0"/>
              <a:t>Within top level singles the majority of the match is played within the middle section of the court (shown later slide).</a:t>
            </a:r>
          </a:p>
          <a:p>
            <a:r>
              <a:rPr lang="en-GB" dirty="0"/>
              <a:t>This area is known as the neutral zone. </a:t>
            </a:r>
          </a:p>
          <a:p>
            <a:r>
              <a:rPr lang="en-GB" dirty="0"/>
              <a:t>Speed of shot and angles very important here </a:t>
            </a:r>
          </a:p>
          <a:p>
            <a:r>
              <a:rPr lang="en-GB" dirty="0"/>
              <a:t>Provided a ‘reasonable’ angle and length are maintained within this section risk remains relatively low and forces the opponent to either maintain a neutral position or play a higher risk stroke.</a:t>
            </a:r>
          </a:p>
          <a:p>
            <a:r>
              <a:rPr lang="en-GB" dirty="0"/>
              <a:t>Although this area is not of vital importance at U11/U13/U15 level it is important to help the players develop an understanding of this area and how to use it effectively in a game.</a:t>
            </a:r>
          </a:p>
        </p:txBody>
      </p:sp>
    </p:spTree>
    <p:extLst>
      <p:ext uri="{BB962C8B-B14F-4D97-AF65-F5344CB8AC3E}">
        <p14:creationId xmlns:p14="http://schemas.microsoft.com/office/powerpoint/2010/main" val="4019922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5D86-458C-0C43-A5F7-D0F0D45049E6}"/>
              </a:ext>
            </a:extLst>
          </p:cNvPr>
          <p:cNvSpPr>
            <a:spLocks noGrp="1"/>
          </p:cNvSpPr>
          <p:nvPr>
            <p:ph type="title"/>
          </p:nvPr>
        </p:nvSpPr>
        <p:spPr/>
        <p:txBody>
          <a:bodyPr/>
          <a:lstStyle/>
          <a:p>
            <a:r>
              <a:rPr lang="en-GB" dirty="0"/>
              <a:t>Neutral game</a:t>
            </a:r>
            <a:br>
              <a:rPr lang="en-GB" dirty="0"/>
            </a:br>
            <a:endParaRPr lang="en-GB" dirty="0"/>
          </a:p>
        </p:txBody>
      </p:sp>
      <p:pic>
        <p:nvPicPr>
          <p:cNvPr id="5" name="Content Placeholder 4">
            <a:extLst>
              <a:ext uri="{FF2B5EF4-FFF2-40B4-BE49-F238E27FC236}">
                <a16:creationId xmlns:a16="http://schemas.microsoft.com/office/drawing/2014/main" id="{F42FAC18-2A90-0749-B629-282816673143}"/>
              </a:ext>
            </a:extLst>
          </p:cNvPr>
          <p:cNvPicPr>
            <a:picLocks noGrp="1" noChangeAspect="1"/>
          </p:cNvPicPr>
          <p:nvPr>
            <p:ph idx="1"/>
          </p:nvPr>
        </p:nvPicPr>
        <p:blipFill>
          <a:blip r:embed="rId2"/>
          <a:stretch>
            <a:fillRect/>
          </a:stretch>
        </p:blipFill>
        <p:spPr>
          <a:xfrm>
            <a:off x="2185261" y="1469161"/>
            <a:ext cx="8012624" cy="5188030"/>
          </a:xfrm>
        </p:spPr>
      </p:pic>
    </p:spTree>
    <p:extLst>
      <p:ext uri="{BB962C8B-B14F-4D97-AF65-F5344CB8AC3E}">
        <p14:creationId xmlns:p14="http://schemas.microsoft.com/office/powerpoint/2010/main" val="3573295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a:xfrm>
            <a:off x="838200" y="365125"/>
            <a:ext cx="10515600" cy="867327"/>
          </a:xfrm>
        </p:spPr>
        <p:txBody>
          <a:bodyPr/>
          <a:lstStyle/>
          <a:p>
            <a:r>
              <a:rPr lang="en-GB" dirty="0"/>
              <a:t>Breakdown of court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w="57150">
            <a:solidFill>
              <a:srgbClr val="FFFF00"/>
            </a:solidFill>
            <a:prstDash val="sysDot"/>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w="5715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2ECB808-AD54-EF4A-9D63-21362BD8F14E}"/>
              </a:ext>
            </a:extLst>
          </p:cNvPr>
          <p:cNvSpPr txBox="1"/>
          <p:nvPr/>
        </p:nvSpPr>
        <p:spPr>
          <a:xfrm>
            <a:off x="4306957" y="3432313"/>
            <a:ext cx="3564834" cy="1477328"/>
          </a:xfrm>
          <a:prstGeom prst="rect">
            <a:avLst/>
          </a:prstGeom>
          <a:solidFill>
            <a:schemeClr val="bg1"/>
          </a:solidFill>
        </p:spPr>
        <p:txBody>
          <a:bodyPr wrap="square" rtlCol="0">
            <a:spAutoFit/>
          </a:bodyPr>
          <a:lstStyle/>
          <a:p>
            <a:r>
              <a:rPr lang="en-GB" dirty="0"/>
              <a:t>Higher risk areas. Main advantages: Winning strokes are more likely in these areas. Main disadvantage:  Gives chance for opponent to create angle. Increased risk of error.</a:t>
            </a:r>
          </a:p>
        </p:txBody>
      </p:sp>
      <p:cxnSp>
        <p:nvCxnSpPr>
          <p:cNvPr id="16" name="Straight Arrow Connector 15">
            <a:extLst>
              <a:ext uri="{FF2B5EF4-FFF2-40B4-BE49-F238E27FC236}">
                <a16:creationId xmlns:a16="http://schemas.microsoft.com/office/drawing/2014/main" id="{3A69833E-0B57-B14A-9B94-66730778E751}"/>
              </a:ext>
            </a:extLst>
          </p:cNvPr>
          <p:cNvCxnSpPr/>
          <p:nvPr/>
        </p:nvCxnSpPr>
        <p:spPr>
          <a:xfrm flipH="1" flipV="1">
            <a:off x="3723861" y="2544417"/>
            <a:ext cx="914400" cy="887896"/>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Straight Arrow Connector 17">
            <a:extLst>
              <a:ext uri="{FF2B5EF4-FFF2-40B4-BE49-F238E27FC236}">
                <a16:creationId xmlns:a16="http://schemas.microsoft.com/office/drawing/2014/main" id="{70347B9D-05C0-2941-AB6E-C2FBE34A4304}"/>
              </a:ext>
            </a:extLst>
          </p:cNvPr>
          <p:cNvCxnSpPr>
            <a:cxnSpLocks/>
          </p:cNvCxnSpPr>
          <p:nvPr/>
        </p:nvCxnSpPr>
        <p:spPr>
          <a:xfrm flipH="1">
            <a:off x="3723862" y="4909641"/>
            <a:ext cx="1325216" cy="773438"/>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4668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5B3F-D2EB-6143-8AF4-2FFF19DCD502}"/>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C44624B8-5E2B-8F4D-A21A-51A3B5421831}"/>
              </a:ext>
            </a:extLst>
          </p:cNvPr>
          <p:cNvSpPr>
            <a:spLocks noGrp="1"/>
          </p:cNvSpPr>
          <p:nvPr>
            <p:ph idx="1"/>
          </p:nvPr>
        </p:nvSpPr>
        <p:spPr/>
        <p:txBody>
          <a:bodyPr/>
          <a:lstStyle/>
          <a:p>
            <a:r>
              <a:rPr lang="en-US" dirty="0"/>
              <a:t>Introduction and brief explanation of coaching philosophy </a:t>
            </a:r>
          </a:p>
          <a:p>
            <a:r>
              <a:rPr lang="en-US" dirty="0"/>
              <a:t>Hard Work </a:t>
            </a:r>
          </a:p>
          <a:p>
            <a:r>
              <a:rPr lang="en-US" dirty="0"/>
              <a:t>Team Work </a:t>
            </a:r>
          </a:p>
          <a:p>
            <a:r>
              <a:rPr lang="en-US" dirty="0"/>
              <a:t>Embracing failure (and learning from it)</a:t>
            </a:r>
          </a:p>
          <a:p>
            <a:r>
              <a:rPr lang="en-US" dirty="0"/>
              <a:t>Believing in the process </a:t>
            </a:r>
          </a:p>
          <a:p>
            <a:r>
              <a:rPr lang="en-US" dirty="0"/>
              <a:t>Accepting some variables are </a:t>
            </a:r>
            <a:r>
              <a:rPr lang="en-US" dirty="0" err="1"/>
              <a:t>outwith</a:t>
            </a:r>
            <a:r>
              <a:rPr lang="en-US" dirty="0"/>
              <a:t> your control</a:t>
            </a:r>
          </a:p>
        </p:txBody>
      </p:sp>
    </p:spTree>
    <p:extLst>
      <p:ext uri="{BB962C8B-B14F-4D97-AF65-F5344CB8AC3E}">
        <p14:creationId xmlns:p14="http://schemas.microsoft.com/office/powerpoint/2010/main" val="3748956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a:xfrm>
            <a:off x="838200" y="365125"/>
            <a:ext cx="10515600" cy="867327"/>
          </a:xfrm>
        </p:spPr>
        <p:txBody>
          <a:bodyPr/>
          <a:lstStyle/>
          <a:p>
            <a:r>
              <a:rPr lang="en-GB" dirty="0"/>
              <a:t>Breakdown of court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w="57150">
            <a:solidFill>
              <a:srgbClr val="FFFF00"/>
            </a:solidFill>
            <a:prstDash val="sysDot"/>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w="57150">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A1BF08F5-D209-594E-A517-E9E31F2F7A2E}"/>
              </a:ext>
            </a:extLst>
          </p:cNvPr>
          <p:cNvCxnSpPr/>
          <p:nvPr/>
        </p:nvCxnSpPr>
        <p:spPr>
          <a:xfrm>
            <a:off x="1762539" y="2928730"/>
            <a:ext cx="8825948" cy="1789044"/>
          </a:xfrm>
          <a:prstGeom prst="straightConnector1">
            <a:avLst/>
          </a:prstGeom>
          <a:ln w="12700"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Straight Arrow Connector 7">
            <a:extLst>
              <a:ext uri="{FF2B5EF4-FFF2-40B4-BE49-F238E27FC236}">
                <a16:creationId xmlns:a16="http://schemas.microsoft.com/office/drawing/2014/main" id="{887FBCCB-D4E9-E349-A7FF-A38325A2A30B}"/>
              </a:ext>
            </a:extLst>
          </p:cNvPr>
          <p:cNvCxnSpPr/>
          <p:nvPr/>
        </p:nvCxnSpPr>
        <p:spPr>
          <a:xfrm>
            <a:off x="1775791" y="3140765"/>
            <a:ext cx="5989983" cy="861392"/>
          </a:xfrm>
          <a:prstGeom prst="straightConnector1">
            <a:avLst/>
          </a:prstGeom>
          <a:ln w="12700"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a:extLst>
              <a:ext uri="{FF2B5EF4-FFF2-40B4-BE49-F238E27FC236}">
                <a16:creationId xmlns:a16="http://schemas.microsoft.com/office/drawing/2014/main" id="{6FA0AB5D-06AF-4E49-8A55-3740B81CF07C}"/>
              </a:ext>
            </a:extLst>
          </p:cNvPr>
          <p:cNvCxnSpPr/>
          <p:nvPr/>
        </p:nvCxnSpPr>
        <p:spPr>
          <a:xfrm flipH="1">
            <a:off x="2994991" y="4717774"/>
            <a:ext cx="7394713" cy="1007165"/>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a:extLst>
              <a:ext uri="{FF2B5EF4-FFF2-40B4-BE49-F238E27FC236}">
                <a16:creationId xmlns:a16="http://schemas.microsoft.com/office/drawing/2014/main" id="{390EA98F-8178-924D-8F25-9C2825DF5220}"/>
              </a:ext>
            </a:extLst>
          </p:cNvPr>
          <p:cNvCxnSpPr/>
          <p:nvPr/>
        </p:nvCxnSpPr>
        <p:spPr>
          <a:xfrm flipH="1" flipV="1">
            <a:off x="2146852" y="2411896"/>
            <a:ext cx="5936974" cy="1590261"/>
          </a:xfrm>
          <a:prstGeom prst="straightConnector1">
            <a:avLst/>
          </a:prstGeom>
          <a:ln w="127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FBA79F5-3EFD-ED46-935D-542F49252F56}"/>
              </a:ext>
            </a:extLst>
          </p:cNvPr>
          <p:cNvCxnSpPr/>
          <p:nvPr/>
        </p:nvCxnSpPr>
        <p:spPr>
          <a:xfrm flipH="1">
            <a:off x="1643270" y="4114800"/>
            <a:ext cx="6486938" cy="1610139"/>
          </a:xfrm>
          <a:prstGeom prst="straightConnector1">
            <a:avLst/>
          </a:prstGeom>
          <a:ln w="127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639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1678-7271-254D-AEDA-E900319C6661}"/>
              </a:ext>
            </a:extLst>
          </p:cNvPr>
          <p:cNvSpPr>
            <a:spLocks noGrp="1"/>
          </p:cNvSpPr>
          <p:nvPr>
            <p:ph type="title"/>
          </p:nvPr>
        </p:nvSpPr>
        <p:spPr/>
        <p:txBody>
          <a:bodyPr>
            <a:normAutofit/>
          </a:bodyPr>
          <a:lstStyle/>
          <a:p>
            <a:r>
              <a:rPr lang="en-GB" dirty="0"/>
              <a:t>Everything to the front T exercise </a:t>
            </a:r>
          </a:p>
        </p:txBody>
      </p:sp>
      <p:sp>
        <p:nvSpPr>
          <p:cNvPr id="3" name="Content Placeholder 2">
            <a:extLst>
              <a:ext uri="{FF2B5EF4-FFF2-40B4-BE49-F238E27FC236}">
                <a16:creationId xmlns:a16="http://schemas.microsoft.com/office/drawing/2014/main" id="{F3F7E18F-6788-6E4D-9C90-799F6AB24CFA}"/>
              </a:ext>
            </a:extLst>
          </p:cNvPr>
          <p:cNvSpPr>
            <a:spLocks noGrp="1"/>
          </p:cNvSpPr>
          <p:nvPr>
            <p:ph idx="1"/>
          </p:nvPr>
        </p:nvSpPr>
        <p:spPr/>
        <p:txBody>
          <a:bodyPr>
            <a:normAutofit fontScale="92500" lnSpcReduction="10000"/>
          </a:bodyPr>
          <a:lstStyle/>
          <a:p>
            <a:r>
              <a:rPr lang="en-GB" dirty="0"/>
              <a:t>This exercise can be started using Multi-shuttle and progressed onto single shuttle</a:t>
            </a:r>
          </a:p>
          <a:p>
            <a:r>
              <a:rPr lang="en-GB" dirty="0"/>
              <a:t> Eventually this should be progressed to a single shuttle routine where the feeder should focus on:</a:t>
            </a:r>
          </a:p>
          <a:p>
            <a:r>
              <a:rPr lang="en-GB" dirty="0"/>
              <a:t>Moving the worker around the court in order to increase the pressure</a:t>
            </a:r>
          </a:p>
          <a:p>
            <a:r>
              <a:rPr lang="en-GB" dirty="0"/>
              <a:t>Putting pressure on worker through taking the shuttle early </a:t>
            </a:r>
          </a:p>
          <a:p>
            <a:r>
              <a:rPr lang="en-GB" dirty="0"/>
              <a:t>Worker is focusing on:</a:t>
            </a:r>
          </a:p>
          <a:p>
            <a:r>
              <a:rPr lang="en-GB" dirty="0"/>
              <a:t>Maintaining low recovery position and trying to explode towards the shuttle in order to try and maintain/decrease level of pressure on them </a:t>
            </a:r>
          </a:p>
          <a:p>
            <a:r>
              <a:rPr lang="en-GB" dirty="0"/>
              <a:t>Grip changes when put under pressure in the rear court in order to maintain net level </a:t>
            </a:r>
          </a:p>
          <a:p>
            <a:endParaRPr lang="en-GB" dirty="0"/>
          </a:p>
        </p:txBody>
      </p:sp>
    </p:spTree>
    <p:extLst>
      <p:ext uri="{BB962C8B-B14F-4D97-AF65-F5344CB8AC3E}">
        <p14:creationId xmlns:p14="http://schemas.microsoft.com/office/powerpoint/2010/main" val="1582282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p:txBody>
          <a:bodyPr/>
          <a:lstStyle/>
          <a:p>
            <a:r>
              <a:rPr lang="en-GB" dirty="0"/>
              <a:t>Everything to front T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3FC85A6-63B4-A740-8AF7-198936EA54F6}"/>
              </a:ext>
            </a:extLst>
          </p:cNvPr>
          <p:cNvSpPr/>
          <p:nvPr/>
        </p:nvSpPr>
        <p:spPr>
          <a:xfrm>
            <a:off x="7076662" y="3286538"/>
            <a:ext cx="1709530" cy="17227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Target area: Important that feeder works from base when progressed to single shuttle.</a:t>
            </a:r>
          </a:p>
        </p:txBody>
      </p:sp>
      <p:cxnSp>
        <p:nvCxnSpPr>
          <p:cNvPr id="6" name="Straight Arrow Connector 5">
            <a:extLst>
              <a:ext uri="{FF2B5EF4-FFF2-40B4-BE49-F238E27FC236}">
                <a16:creationId xmlns:a16="http://schemas.microsoft.com/office/drawing/2014/main" id="{1058C177-6EDA-C54D-9629-E8D249BD8B3E}"/>
              </a:ext>
            </a:extLst>
          </p:cNvPr>
          <p:cNvCxnSpPr/>
          <p:nvPr/>
        </p:nvCxnSpPr>
        <p:spPr>
          <a:xfrm flipH="1" flipV="1">
            <a:off x="4532243" y="2782956"/>
            <a:ext cx="2544419" cy="60960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AAE44EE-587A-8340-A05D-C6311AD8EC2C}"/>
              </a:ext>
            </a:extLst>
          </p:cNvPr>
          <p:cNvCxnSpPr/>
          <p:nvPr/>
        </p:nvCxnSpPr>
        <p:spPr>
          <a:xfrm flipH="1" flipV="1">
            <a:off x="1709530" y="2597426"/>
            <a:ext cx="5367132" cy="9011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E7633D1-0C82-954B-A983-0330FE5B7E38}"/>
              </a:ext>
            </a:extLst>
          </p:cNvPr>
          <p:cNvCxnSpPr/>
          <p:nvPr/>
        </p:nvCxnSpPr>
        <p:spPr>
          <a:xfrm flipH="1">
            <a:off x="4094922" y="4452730"/>
            <a:ext cx="2981740" cy="10071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D9F3012-3046-8E48-A835-EF98D722E5D2}"/>
              </a:ext>
            </a:extLst>
          </p:cNvPr>
          <p:cNvCxnSpPr/>
          <p:nvPr/>
        </p:nvCxnSpPr>
        <p:spPr>
          <a:xfrm flipH="1">
            <a:off x="1842052" y="4293704"/>
            <a:ext cx="5234610" cy="11661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7934879-4ABF-8946-AC9E-F88572950C6F}"/>
              </a:ext>
            </a:extLst>
          </p:cNvPr>
          <p:cNvCxnSpPr/>
          <p:nvPr/>
        </p:nvCxnSpPr>
        <p:spPr>
          <a:xfrm flipH="1">
            <a:off x="4532243" y="3955774"/>
            <a:ext cx="2544419" cy="7951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24C17A-CF93-804D-AA27-994DDC0A2D9A}"/>
              </a:ext>
            </a:extLst>
          </p:cNvPr>
          <p:cNvCxnSpPr/>
          <p:nvPr/>
        </p:nvCxnSpPr>
        <p:spPr>
          <a:xfrm flipH="1">
            <a:off x="1709530" y="3808084"/>
            <a:ext cx="5367132" cy="1082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169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CEB4-7289-E042-9A26-E15504BD2427}"/>
              </a:ext>
            </a:extLst>
          </p:cNvPr>
          <p:cNvSpPr>
            <a:spLocks noGrp="1"/>
          </p:cNvSpPr>
          <p:nvPr>
            <p:ph type="title"/>
          </p:nvPr>
        </p:nvSpPr>
        <p:spPr/>
        <p:txBody>
          <a:bodyPr>
            <a:normAutofit/>
          </a:bodyPr>
          <a:lstStyle/>
          <a:p>
            <a:r>
              <a:rPr lang="en-GB" sz="4000" dirty="0"/>
              <a:t>Everything to front T (attacking option) exercise </a:t>
            </a:r>
          </a:p>
        </p:txBody>
      </p:sp>
      <p:sp>
        <p:nvSpPr>
          <p:cNvPr id="3" name="Content Placeholder 2">
            <a:extLst>
              <a:ext uri="{FF2B5EF4-FFF2-40B4-BE49-F238E27FC236}">
                <a16:creationId xmlns:a16="http://schemas.microsoft.com/office/drawing/2014/main" id="{936BCAD2-A625-834C-9E1F-EBCD738D5282}"/>
              </a:ext>
            </a:extLst>
          </p:cNvPr>
          <p:cNvSpPr>
            <a:spLocks noGrp="1"/>
          </p:cNvSpPr>
          <p:nvPr>
            <p:ph idx="1"/>
          </p:nvPr>
        </p:nvSpPr>
        <p:spPr/>
        <p:txBody>
          <a:bodyPr/>
          <a:lstStyle/>
          <a:p>
            <a:r>
              <a:rPr lang="en-GB" dirty="0"/>
              <a:t>Feeder should give ‘some’ opportunities for players to take attacking initiative</a:t>
            </a:r>
          </a:p>
          <a:p>
            <a:r>
              <a:rPr lang="en-GB" dirty="0"/>
              <a:t>Worker is working on their own decision making (to begin with Feeder should make it quite obvious when worker should look to attack</a:t>
            </a:r>
          </a:p>
          <a:p>
            <a:r>
              <a:rPr lang="en-GB" dirty="0"/>
              <a:t>Progress exercise over time to the point where the difference isn’t easily noticeable and eventually to the point where the worker is battling with the feeder in order to create the chance for themselves. </a:t>
            </a:r>
          </a:p>
        </p:txBody>
      </p:sp>
    </p:spTree>
    <p:extLst>
      <p:ext uri="{BB962C8B-B14F-4D97-AF65-F5344CB8AC3E}">
        <p14:creationId xmlns:p14="http://schemas.microsoft.com/office/powerpoint/2010/main" val="2874490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p:txBody>
          <a:bodyPr>
            <a:normAutofit/>
          </a:bodyPr>
          <a:lstStyle/>
          <a:p>
            <a:r>
              <a:rPr lang="en-GB" dirty="0"/>
              <a:t>Everything to front T (with attacking options)</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3FC85A6-63B4-A740-8AF7-198936EA54F6}"/>
              </a:ext>
            </a:extLst>
          </p:cNvPr>
          <p:cNvSpPr/>
          <p:nvPr/>
        </p:nvSpPr>
        <p:spPr>
          <a:xfrm>
            <a:off x="7076662" y="3136622"/>
            <a:ext cx="1709530" cy="18402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p>
          <a:p>
            <a:pPr algn="ctr"/>
            <a:r>
              <a:rPr lang="en-GB" sz="1600" dirty="0"/>
              <a:t>Front court yellow: Give chance to spin.</a:t>
            </a:r>
            <a:br>
              <a:rPr lang="en-GB" sz="1600" dirty="0"/>
            </a:br>
            <a:r>
              <a:rPr lang="en-GB" sz="1600" dirty="0"/>
              <a:t>Rear court yellow: Give more height to encourage attack</a:t>
            </a:r>
          </a:p>
          <a:p>
            <a:pPr algn="ctr"/>
            <a:endParaRPr lang="en-GB" dirty="0"/>
          </a:p>
        </p:txBody>
      </p:sp>
      <p:cxnSp>
        <p:nvCxnSpPr>
          <p:cNvPr id="6" name="Straight Arrow Connector 5">
            <a:extLst>
              <a:ext uri="{FF2B5EF4-FFF2-40B4-BE49-F238E27FC236}">
                <a16:creationId xmlns:a16="http://schemas.microsoft.com/office/drawing/2014/main" id="{1058C177-6EDA-C54D-9629-E8D249BD8B3E}"/>
              </a:ext>
            </a:extLst>
          </p:cNvPr>
          <p:cNvCxnSpPr/>
          <p:nvPr/>
        </p:nvCxnSpPr>
        <p:spPr>
          <a:xfrm flipH="1" flipV="1">
            <a:off x="4532243" y="2782956"/>
            <a:ext cx="2544419" cy="60960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AAE44EE-587A-8340-A05D-C6311AD8EC2C}"/>
              </a:ext>
            </a:extLst>
          </p:cNvPr>
          <p:cNvCxnSpPr/>
          <p:nvPr/>
        </p:nvCxnSpPr>
        <p:spPr>
          <a:xfrm flipH="1" flipV="1">
            <a:off x="1709530" y="2597426"/>
            <a:ext cx="5367132" cy="9011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E7633D1-0C82-954B-A983-0330FE5B7E38}"/>
              </a:ext>
            </a:extLst>
          </p:cNvPr>
          <p:cNvCxnSpPr/>
          <p:nvPr/>
        </p:nvCxnSpPr>
        <p:spPr>
          <a:xfrm flipH="1">
            <a:off x="4094922" y="4452730"/>
            <a:ext cx="2981740" cy="10071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D9F3012-3046-8E48-A835-EF98D722E5D2}"/>
              </a:ext>
            </a:extLst>
          </p:cNvPr>
          <p:cNvCxnSpPr/>
          <p:nvPr/>
        </p:nvCxnSpPr>
        <p:spPr>
          <a:xfrm flipH="1">
            <a:off x="1842052" y="4293704"/>
            <a:ext cx="5234610" cy="11661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7934879-4ABF-8946-AC9E-F88572950C6F}"/>
              </a:ext>
            </a:extLst>
          </p:cNvPr>
          <p:cNvCxnSpPr/>
          <p:nvPr/>
        </p:nvCxnSpPr>
        <p:spPr>
          <a:xfrm flipH="1">
            <a:off x="4532243" y="3955774"/>
            <a:ext cx="2544419" cy="7951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24C17A-CF93-804D-AA27-994DDC0A2D9A}"/>
              </a:ext>
            </a:extLst>
          </p:cNvPr>
          <p:cNvCxnSpPr/>
          <p:nvPr/>
        </p:nvCxnSpPr>
        <p:spPr>
          <a:xfrm flipH="1">
            <a:off x="1709530" y="3808084"/>
            <a:ext cx="5367132" cy="1082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484FF7B-13F2-A54F-A2AB-576D7F62E9AB}"/>
              </a:ext>
            </a:extLst>
          </p:cNvPr>
          <p:cNvCxnSpPr/>
          <p:nvPr/>
        </p:nvCxnSpPr>
        <p:spPr>
          <a:xfrm flipH="1">
            <a:off x="5644055" y="3673366"/>
            <a:ext cx="1432607" cy="0"/>
          </a:xfrm>
          <a:prstGeom prst="straightConnector1">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BA8495C5-548A-BC4D-936B-0D39866B8329}"/>
              </a:ext>
            </a:extLst>
          </p:cNvPr>
          <p:cNvCxnSpPr/>
          <p:nvPr/>
        </p:nvCxnSpPr>
        <p:spPr>
          <a:xfrm flipH="1">
            <a:off x="2270234" y="4035287"/>
            <a:ext cx="4806428" cy="118309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98855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F75E5-AF2C-6F4E-9D15-FE728241AD51}"/>
              </a:ext>
            </a:extLst>
          </p:cNvPr>
          <p:cNvSpPr>
            <a:spLocks noGrp="1"/>
          </p:cNvSpPr>
          <p:nvPr>
            <p:ph type="title"/>
          </p:nvPr>
        </p:nvSpPr>
        <p:spPr/>
        <p:txBody>
          <a:bodyPr/>
          <a:lstStyle/>
          <a:p>
            <a:r>
              <a:rPr lang="en-GB" dirty="0"/>
              <a:t>Everything to backline </a:t>
            </a:r>
          </a:p>
        </p:txBody>
      </p:sp>
      <p:sp>
        <p:nvSpPr>
          <p:cNvPr id="3" name="Content Placeholder 2">
            <a:extLst>
              <a:ext uri="{FF2B5EF4-FFF2-40B4-BE49-F238E27FC236}">
                <a16:creationId xmlns:a16="http://schemas.microsoft.com/office/drawing/2014/main" id="{7F818FE5-4D4C-C04C-BCFE-381DB5B9033F}"/>
              </a:ext>
            </a:extLst>
          </p:cNvPr>
          <p:cNvSpPr>
            <a:spLocks noGrp="1"/>
          </p:cNvSpPr>
          <p:nvPr>
            <p:ph idx="1"/>
          </p:nvPr>
        </p:nvSpPr>
        <p:spPr/>
        <p:txBody>
          <a:bodyPr>
            <a:normAutofit lnSpcReduction="10000"/>
          </a:bodyPr>
          <a:lstStyle/>
          <a:p>
            <a:r>
              <a:rPr lang="en-GB" dirty="0"/>
              <a:t>Exercise can again be started off using multi shuttle and then progressed to the point of single shuttle.</a:t>
            </a:r>
          </a:p>
          <a:p>
            <a:r>
              <a:rPr lang="en-GB" dirty="0"/>
              <a:t>Use patterned exercises to begin with (before progressing to include variables for the feeder) when moving to single shuttle </a:t>
            </a:r>
          </a:p>
          <a:p>
            <a:r>
              <a:rPr lang="en-GB" dirty="0"/>
              <a:t>Example (2 Clears and 1 drop from the feeder, progress to allowing straight and cross clears and straight and cross drops </a:t>
            </a:r>
          </a:p>
          <a:p>
            <a:r>
              <a:rPr lang="en-GB" dirty="0"/>
              <a:t>Important to remember that player’s are often not strong enough to hit full length when under pressure at the rear court</a:t>
            </a:r>
          </a:p>
          <a:p>
            <a:r>
              <a:rPr lang="en-GB" dirty="0"/>
              <a:t>Encourage players to use height at the front court to give themselves time </a:t>
            </a:r>
          </a:p>
          <a:p>
            <a:endParaRPr lang="en-GB" dirty="0"/>
          </a:p>
        </p:txBody>
      </p:sp>
    </p:spTree>
    <p:extLst>
      <p:ext uri="{BB962C8B-B14F-4D97-AF65-F5344CB8AC3E}">
        <p14:creationId xmlns:p14="http://schemas.microsoft.com/office/powerpoint/2010/main" val="276321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p:txBody>
          <a:bodyPr/>
          <a:lstStyle/>
          <a:p>
            <a:r>
              <a:rPr lang="en-GB" dirty="0"/>
              <a:t>Everything to Backline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47CBD5B7-2325-534E-9853-5122C92F517F}"/>
              </a:ext>
            </a:extLst>
          </p:cNvPr>
          <p:cNvCxnSpPr/>
          <p:nvPr/>
        </p:nvCxnSpPr>
        <p:spPr>
          <a:xfrm>
            <a:off x="1828800" y="2522483"/>
            <a:ext cx="8781393" cy="441434"/>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8" name="Straight Arrow Connector 7">
            <a:extLst>
              <a:ext uri="{FF2B5EF4-FFF2-40B4-BE49-F238E27FC236}">
                <a16:creationId xmlns:a16="http://schemas.microsoft.com/office/drawing/2014/main" id="{0FAD6B90-7570-DF4B-84F0-2131C1A08201}"/>
              </a:ext>
            </a:extLst>
          </p:cNvPr>
          <p:cNvCxnSpPr>
            <a:cxnSpLocks/>
          </p:cNvCxnSpPr>
          <p:nvPr/>
        </p:nvCxnSpPr>
        <p:spPr>
          <a:xfrm>
            <a:off x="4020207" y="5246720"/>
            <a:ext cx="6618889" cy="0"/>
          </a:xfrm>
          <a:prstGeom prst="straightConnector1">
            <a:avLst/>
          </a:prstGeom>
          <a:ln w="190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0" name="Straight Arrow Connector 9">
            <a:extLst>
              <a:ext uri="{FF2B5EF4-FFF2-40B4-BE49-F238E27FC236}">
                <a16:creationId xmlns:a16="http://schemas.microsoft.com/office/drawing/2014/main" id="{E5E55EF9-09C8-4148-A6AE-DEA76933BB6A}"/>
              </a:ext>
            </a:extLst>
          </p:cNvPr>
          <p:cNvCxnSpPr>
            <a:cxnSpLocks/>
          </p:cNvCxnSpPr>
          <p:nvPr/>
        </p:nvCxnSpPr>
        <p:spPr>
          <a:xfrm flipV="1">
            <a:off x="1981200" y="5399119"/>
            <a:ext cx="8657896" cy="274867"/>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B9C78FBC-3B5D-FD4A-A0C6-4497C8C724A7}"/>
              </a:ext>
            </a:extLst>
          </p:cNvPr>
          <p:cNvCxnSpPr>
            <a:cxnSpLocks/>
          </p:cNvCxnSpPr>
          <p:nvPr/>
        </p:nvCxnSpPr>
        <p:spPr>
          <a:xfrm>
            <a:off x="3794235" y="2522484"/>
            <a:ext cx="6844861" cy="649436"/>
          </a:xfrm>
          <a:prstGeom prst="straightConnector1">
            <a:avLst/>
          </a:prstGeom>
          <a:ln w="190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51ED62EC-A32A-D541-A978-BE9A5109FC6C}"/>
              </a:ext>
            </a:extLst>
          </p:cNvPr>
          <p:cNvCxnSpPr>
            <a:cxnSpLocks/>
          </p:cNvCxnSpPr>
          <p:nvPr/>
        </p:nvCxnSpPr>
        <p:spPr>
          <a:xfrm flipV="1">
            <a:off x="1707416" y="4529087"/>
            <a:ext cx="8657896" cy="274867"/>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id="{FB7E815D-A084-CF43-83A7-1FB5B7575C92}"/>
              </a:ext>
            </a:extLst>
          </p:cNvPr>
          <p:cNvCxnSpPr>
            <a:cxnSpLocks/>
          </p:cNvCxnSpPr>
          <p:nvPr/>
        </p:nvCxnSpPr>
        <p:spPr>
          <a:xfrm flipV="1">
            <a:off x="1707416" y="3354254"/>
            <a:ext cx="8779280" cy="1381483"/>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DCD9F097-4E52-9040-9EF3-9026230B45B0}"/>
              </a:ext>
            </a:extLst>
          </p:cNvPr>
          <p:cNvCxnSpPr>
            <a:cxnSpLocks/>
          </p:cNvCxnSpPr>
          <p:nvPr/>
        </p:nvCxnSpPr>
        <p:spPr>
          <a:xfrm>
            <a:off x="1646724" y="2996308"/>
            <a:ext cx="8839972" cy="565949"/>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a:extLst>
              <a:ext uri="{FF2B5EF4-FFF2-40B4-BE49-F238E27FC236}">
                <a16:creationId xmlns:a16="http://schemas.microsoft.com/office/drawing/2014/main" id="{C0CEF77F-D95B-3640-8ABD-8DEBA056318A}"/>
              </a:ext>
            </a:extLst>
          </p:cNvPr>
          <p:cNvCxnSpPr>
            <a:cxnSpLocks/>
          </p:cNvCxnSpPr>
          <p:nvPr/>
        </p:nvCxnSpPr>
        <p:spPr>
          <a:xfrm>
            <a:off x="1799124" y="3148708"/>
            <a:ext cx="8810154" cy="1713738"/>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FA104B47-D20A-8B42-A09C-78042329DF16}"/>
              </a:ext>
            </a:extLst>
          </p:cNvPr>
          <p:cNvCxnSpPr>
            <a:cxnSpLocks/>
          </p:cNvCxnSpPr>
          <p:nvPr/>
        </p:nvCxnSpPr>
        <p:spPr>
          <a:xfrm flipV="1">
            <a:off x="4156841" y="5399120"/>
            <a:ext cx="6482255" cy="427266"/>
          </a:xfrm>
          <a:prstGeom prst="straightConnector1">
            <a:avLst/>
          </a:prstGeom>
          <a:ln w="190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a:extLst>
              <a:ext uri="{FF2B5EF4-FFF2-40B4-BE49-F238E27FC236}">
                <a16:creationId xmlns:a16="http://schemas.microsoft.com/office/drawing/2014/main" id="{64927853-AC38-7440-979D-2DF79EB989ED}"/>
              </a:ext>
            </a:extLst>
          </p:cNvPr>
          <p:cNvCxnSpPr>
            <a:cxnSpLocks/>
          </p:cNvCxnSpPr>
          <p:nvPr/>
        </p:nvCxnSpPr>
        <p:spPr>
          <a:xfrm flipV="1">
            <a:off x="4146331" y="3324320"/>
            <a:ext cx="6645165" cy="29934"/>
          </a:xfrm>
          <a:prstGeom prst="straightConnector1">
            <a:avLst/>
          </a:prstGeom>
          <a:ln w="190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09827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0838-7AA9-7E43-BF5C-21FED21ECDA5}"/>
              </a:ext>
            </a:extLst>
          </p:cNvPr>
          <p:cNvSpPr>
            <a:spLocks noGrp="1"/>
          </p:cNvSpPr>
          <p:nvPr>
            <p:ph type="title"/>
          </p:nvPr>
        </p:nvSpPr>
        <p:spPr/>
        <p:txBody>
          <a:bodyPr/>
          <a:lstStyle/>
          <a:p>
            <a:r>
              <a:rPr lang="en-GB" dirty="0"/>
              <a:t>Everything behind the Front T (Only 1 player can play cross)</a:t>
            </a:r>
          </a:p>
        </p:txBody>
      </p:sp>
      <p:sp>
        <p:nvSpPr>
          <p:cNvPr id="3" name="Content Placeholder 2">
            <a:extLst>
              <a:ext uri="{FF2B5EF4-FFF2-40B4-BE49-F238E27FC236}">
                <a16:creationId xmlns:a16="http://schemas.microsoft.com/office/drawing/2014/main" id="{8D8F9655-0999-1042-8A30-00680EB9212A}"/>
              </a:ext>
            </a:extLst>
          </p:cNvPr>
          <p:cNvSpPr>
            <a:spLocks noGrp="1"/>
          </p:cNvSpPr>
          <p:nvPr>
            <p:ph idx="1"/>
          </p:nvPr>
        </p:nvSpPr>
        <p:spPr/>
        <p:txBody>
          <a:bodyPr/>
          <a:lstStyle/>
          <a:p>
            <a:r>
              <a:rPr lang="en-GB" dirty="0"/>
              <a:t>This is a more advanced routine which works on player’s decision making.</a:t>
            </a:r>
          </a:p>
          <a:p>
            <a:r>
              <a:rPr lang="en-GB" dirty="0"/>
              <a:t>Player who has the option to cross should maintain an attacking position within the rally as they are predominately covering 2 corners</a:t>
            </a:r>
          </a:p>
          <a:p>
            <a:r>
              <a:rPr lang="en-GB" dirty="0"/>
              <a:t>Player who can only play straight should try to maintain position within the rally and counter when playing cross </a:t>
            </a:r>
          </a:p>
          <a:p>
            <a:r>
              <a:rPr lang="en-GB" dirty="0"/>
              <a:t>Player who has the option to cross should wait for the correct time to cross (this can be turned into a conditioned game where the player playing cross can loss/gain extra points from winning/losing with a cross stroke) </a:t>
            </a:r>
          </a:p>
        </p:txBody>
      </p:sp>
    </p:spTree>
    <p:extLst>
      <p:ext uri="{BB962C8B-B14F-4D97-AF65-F5344CB8AC3E}">
        <p14:creationId xmlns:p14="http://schemas.microsoft.com/office/powerpoint/2010/main" val="2536510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7BD9-1CB5-3642-9D6B-6C8BBFE330C6}"/>
              </a:ext>
            </a:extLst>
          </p:cNvPr>
          <p:cNvSpPr>
            <a:spLocks noGrp="1"/>
          </p:cNvSpPr>
          <p:nvPr>
            <p:ph type="title"/>
          </p:nvPr>
        </p:nvSpPr>
        <p:spPr/>
        <p:txBody>
          <a:bodyPr/>
          <a:lstStyle/>
          <a:p>
            <a:r>
              <a:rPr lang="en-GB" dirty="0"/>
              <a:t>Breakdown of court </a:t>
            </a:r>
          </a:p>
        </p:txBody>
      </p:sp>
      <p:pic>
        <p:nvPicPr>
          <p:cNvPr id="5" name="Content Placeholder 4">
            <a:extLst>
              <a:ext uri="{FF2B5EF4-FFF2-40B4-BE49-F238E27FC236}">
                <a16:creationId xmlns:a16="http://schemas.microsoft.com/office/drawing/2014/main" id="{CCAB17ED-4CB6-A84E-BFB0-3981ECAED9FC}"/>
              </a:ext>
            </a:extLst>
          </p:cNvPr>
          <p:cNvPicPr>
            <a:picLocks noGrp="1" noChangeAspect="1"/>
          </p:cNvPicPr>
          <p:nvPr>
            <p:ph idx="1"/>
          </p:nvPr>
        </p:nvPicPr>
        <p:blipFill>
          <a:blip r:embed="rId2"/>
          <a:stretch>
            <a:fillRect/>
          </a:stretch>
        </p:blipFill>
        <p:spPr>
          <a:xfrm>
            <a:off x="960782" y="1574904"/>
            <a:ext cx="10151165" cy="5012137"/>
          </a:xfrm>
        </p:spPr>
      </p:pic>
      <p:cxnSp>
        <p:nvCxnSpPr>
          <p:cNvPr id="7" name="Straight Connector 6">
            <a:extLst>
              <a:ext uri="{FF2B5EF4-FFF2-40B4-BE49-F238E27FC236}">
                <a16:creationId xmlns:a16="http://schemas.microsoft.com/office/drawing/2014/main" id="{C2389357-2B14-894A-8DB9-715F61B8A747}"/>
              </a:ext>
            </a:extLst>
          </p:cNvPr>
          <p:cNvCxnSpPr>
            <a:cxnSpLocks/>
          </p:cNvCxnSpPr>
          <p:nvPr/>
        </p:nvCxnSpPr>
        <p:spPr>
          <a:xfrm>
            <a:off x="1325216" y="2782956"/>
            <a:ext cx="9422296" cy="0"/>
          </a:xfrm>
          <a:prstGeom prst="line">
            <a:avLst/>
          </a:prstGeom>
          <a:ln w="38100">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2" name="Straight Connector 11">
            <a:extLst>
              <a:ext uri="{FF2B5EF4-FFF2-40B4-BE49-F238E27FC236}">
                <a16:creationId xmlns:a16="http://schemas.microsoft.com/office/drawing/2014/main" id="{1E50CF67-BB72-5A43-9394-1C04FF2E3C5B}"/>
              </a:ext>
            </a:extLst>
          </p:cNvPr>
          <p:cNvCxnSpPr/>
          <p:nvPr/>
        </p:nvCxnSpPr>
        <p:spPr>
          <a:xfrm>
            <a:off x="1325217" y="5340626"/>
            <a:ext cx="943554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64F83F5B-7A89-9446-A84A-70A8C8194DBD}"/>
              </a:ext>
            </a:extLst>
          </p:cNvPr>
          <p:cNvSpPr/>
          <p:nvPr/>
        </p:nvSpPr>
        <p:spPr>
          <a:xfrm>
            <a:off x="4664990" y="1952786"/>
            <a:ext cx="2743200" cy="427753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988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1F4B-C4A5-6149-AAFF-86DC9CB5E32B}"/>
              </a:ext>
            </a:extLst>
          </p:cNvPr>
          <p:cNvSpPr>
            <a:spLocks noGrp="1"/>
          </p:cNvSpPr>
          <p:nvPr>
            <p:ph type="title"/>
          </p:nvPr>
        </p:nvSpPr>
        <p:spPr/>
        <p:txBody>
          <a:bodyPr/>
          <a:lstStyle/>
          <a:p>
            <a:r>
              <a:rPr lang="en-GB" dirty="0"/>
              <a:t>Planning </a:t>
            </a:r>
          </a:p>
        </p:txBody>
      </p:sp>
      <p:sp>
        <p:nvSpPr>
          <p:cNvPr id="3" name="Content Placeholder 2">
            <a:extLst>
              <a:ext uri="{FF2B5EF4-FFF2-40B4-BE49-F238E27FC236}">
                <a16:creationId xmlns:a16="http://schemas.microsoft.com/office/drawing/2014/main" id="{B33F7C0D-C293-8A44-9CA3-C7F5A851173F}"/>
              </a:ext>
            </a:extLst>
          </p:cNvPr>
          <p:cNvSpPr>
            <a:spLocks noGrp="1"/>
          </p:cNvSpPr>
          <p:nvPr>
            <p:ph idx="1"/>
          </p:nvPr>
        </p:nvSpPr>
        <p:spPr/>
        <p:txBody>
          <a:bodyPr/>
          <a:lstStyle/>
          <a:p>
            <a:r>
              <a:rPr lang="en-GB" dirty="0"/>
              <a:t>In order to prepare player’s properly it is important that you set out a plan in terms of their develop.</a:t>
            </a:r>
          </a:p>
          <a:p>
            <a:r>
              <a:rPr lang="en-GB" dirty="0"/>
              <a:t>In my opinion this is extremely difficult to do when working within a group as the plan must be ‘wide’ enough to cover a range of abilities. </a:t>
            </a:r>
          </a:p>
          <a:p>
            <a:r>
              <a:rPr lang="en-GB" dirty="0"/>
              <a:t>The best type of plan is individually based however this is impossible to do when working with 20 plus juniors.</a:t>
            </a:r>
          </a:p>
          <a:p>
            <a:r>
              <a:rPr lang="en-GB" dirty="0"/>
              <a:t>Use GOAL setting when designing a plan.</a:t>
            </a:r>
          </a:p>
        </p:txBody>
      </p:sp>
    </p:spTree>
    <p:extLst>
      <p:ext uri="{BB962C8B-B14F-4D97-AF65-F5344CB8AC3E}">
        <p14:creationId xmlns:p14="http://schemas.microsoft.com/office/powerpoint/2010/main" val="163453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D1633-6E9A-524C-A789-E2F0BEC3E0F7}"/>
              </a:ext>
            </a:extLst>
          </p:cNvPr>
          <p:cNvSpPr>
            <a:spLocks noGrp="1"/>
          </p:cNvSpPr>
          <p:nvPr>
            <p:ph type="title"/>
          </p:nvPr>
        </p:nvSpPr>
        <p:spPr/>
        <p:txBody>
          <a:bodyPr/>
          <a:lstStyle/>
          <a:p>
            <a:r>
              <a:rPr lang="en-GB" dirty="0"/>
              <a:t>Introduction cont.</a:t>
            </a:r>
          </a:p>
        </p:txBody>
      </p:sp>
      <p:sp>
        <p:nvSpPr>
          <p:cNvPr id="3" name="Content Placeholder 2">
            <a:extLst>
              <a:ext uri="{FF2B5EF4-FFF2-40B4-BE49-F238E27FC236}">
                <a16:creationId xmlns:a16="http://schemas.microsoft.com/office/drawing/2014/main" id="{BEDC23AF-E414-B140-805B-848A429126B3}"/>
              </a:ext>
            </a:extLst>
          </p:cNvPr>
          <p:cNvSpPr>
            <a:spLocks noGrp="1"/>
          </p:cNvSpPr>
          <p:nvPr>
            <p:ph idx="1"/>
          </p:nvPr>
        </p:nvSpPr>
        <p:spPr/>
        <p:txBody>
          <a:bodyPr/>
          <a:lstStyle/>
          <a:p>
            <a:r>
              <a:rPr lang="en-US" dirty="0"/>
              <a:t>Overview of course and topics which will be discussed </a:t>
            </a:r>
          </a:p>
          <a:p>
            <a:r>
              <a:rPr lang="en-US" dirty="0"/>
              <a:t>1: Tactical awareness and implication within training </a:t>
            </a:r>
          </a:p>
          <a:p>
            <a:r>
              <a:rPr lang="en-US" dirty="0"/>
              <a:t>2: Planning </a:t>
            </a:r>
          </a:p>
          <a:p>
            <a:r>
              <a:rPr lang="en-US" dirty="0"/>
              <a:t>3: Developing technique </a:t>
            </a:r>
          </a:p>
          <a:p>
            <a:r>
              <a:rPr lang="en-US" dirty="0"/>
              <a:t>Questions welcome at any time (I can’t promise that I will know the answers)!</a:t>
            </a:r>
          </a:p>
          <a:p>
            <a:endParaRPr lang="en-GB" dirty="0"/>
          </a:p>
        </p:txBody>
      </p:sp>
    </p:spTree>
    <p:extLst>
      <p:ext uri="{BB962C8B-B14F-4D97-AF65-F5344CB8AC3E}">
        <p14:creationId xmlns:p14="http://schemas.microsoft.com/office/powerpoint/2010/main" val="111786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1125-56E1-E04D-A10D-272EEAA5B128}"/>
              </a:ext>
            </a:extLst>
          </p:cNvPr>
          <p:cNvSpPr>
            <a:spLocks noGrp="1"/>
          </p:cNvSpPr>
          <p:nvPr>
            <p:ph type="title"/>
          </p:nvPr>
        </p:nvSpPr>
        <p:spPr/>
        <p:txBody>
          <a:bodyPr/>
          <a:lstStyle/>
          <a:p>
            <a:r>
              <a:rPr lang="en-GB" dirty="0"/>
              <a:t>GOALS</a:t>
            </a:r>
          </a:p>
        </p:txBody>
      </p:sp>
      <p:sp>
        <p:nvSpPr>
          <p:cNvPr id="3" name="Content Placeholder 2">
            <a:extLst>
              <a:ext uri="{FF2B5EF4-FFF2-40B4-BE49-F238E27FC236}">
                <a16:creationId xmlns:a16="http://schemas.microsoft.com/office/drawing/2014/main" id="{FE185CB4-9ABD-B84F-97E3-2A0513FD42CA}"/>
              </a:ext>
            </a:extLst>
          </p:cNvPr>
          <p:cNvSpPr>
            <a:spLocks noGrp="1"/>
          </p:cNvSpPr>
          <p:nvPr>
            <p:ph idx="1"/>
          </p:nvPr>
        </p:nvSpPr>
        <p:spPr/>
        <p:txBody>
          <a:bodyPr/>
          <a:lstStyle/>
          <a:p>
            <a:r>
              <a:rPr lang="en-GB" dirty="0"/>
              <a:t>This is something that everybody here uses even if they don’t realise it. If you have attempted to help a player improve, through developing a stroke or teaching something new then the chances are you have used GOAL setting.</a:t>
            </a:r>
          </a:p>
          <a:p>
            <a:r>
              <a:rPr lang="en-GB" dirty="0"/>
              <a:t>BWF recommend we use the following questioning when GOAL setting </a:t>
            </a:r>
          </a:p>
          <a:p>
            <a:r>
              <a:rPr lang="en-GB" dirty="0"/>
              <a:t>Where are we now?</a:t>
            </a:r>
          </a:p>
          <a:p>
            <a:r>
              <a:rPr lang="en-GB" dirty="0"/>
              <a:t>Where do we want to be (in a specified period of time)?</a:t>
            </a:r>
          </a:p>
          <a:p>
            <a:r>
              <a:rPr lang="en-GB" dirty="0"/>
              <a:t>How are we going to get there?</a:t>
            </a:r>
          </a:p>
        </p:txBody>
      </p:sp>
    </p:spTree>
    <p:extLst>
      <p:ext uri="{BB962C8B-B14F-4D97-AF65-F5344CB8AC3E}">
        <p14:creationId xmlns:p14="http://schemas.microsoft.com/office/powerpoint/2010/main" val="2564122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EBC0-2494-5D42-AF57-30CDC7590A6F}"/>
              </a:ext>
            </a:extLst>
          </p:cNvPr>
          <p:cNvSpPr>
            <a:spLocks noGrp="1"/>
          </p:cNvSpPr>
          <p:nvPr>
            <p:ph type="title"/>
          </p:nvPr>
        </p:nvSpPr>
        <p:spPr/>
        <p:txBody>
          <a:bodyPr/>
          <a:lstStyle/>
          <a:p>
            <a:r>
              <a:rPr lang="en-GB" dirty="0"/>
              <a:t>Planning for Juniors </a:t>
            </a:r>
          </a:p>
        </p:txBody>
      </p:sp>
      <p:sp>
        <p:nvSpPr>
          <p:cNvPr id="3" name="Content Placeholder 2">
            <a:extLst>
              <a:ext uri="{FF2B5EF4-FFF2-40B4-BE49-F238E27FC236}">
                <a16:creationId xmlns:a16="http://schemas.microsoft.com/office/drawing/2014/main" id="{07A910E2-5697-E045-8BA0-97FEC90B7DEC}"/>
              </a:ext>
            </a:extLst>
          </p:cNvPr>
          <p:cNvSpPr>
            <a:spLocks noGrp="1"/>
          </p:cNvSpPr>
          <p:nvPr>
            <p:ph idx="1"/>
          </p:nvPr>
        </p:nvSpPr>
        <p:spPr/>
        <p:txBody>
          <a:bodyPr>
            <a:normAutofit fontScale="77500" lnSpcReduction="20000"/>
          </a:bodyPr>
          <a:lstStyle/>
          <a:p>
            <a:r>
              <a:rPr lang="en-GB" dirty="0"/>
              <a:t>Once you have set out what you would like to achieve then its down to working out how you are going to get there.</a:t>
            </a:r>
          </a:p>
          <a:p>
            <a:r>
              <a:rPr lang="en-GB" dirty="0"/>
              <a:t>I would suggest using Yearly planning for junior players (GOALS should be broadly used so as to encompass everyone in the group) </a:t>
            </a:r>
          </a:p>
          <a:p>
            <a:r>
              <a:rPr lang="en-GB" dirty="0"/>
              <a:t>Example: Could be, by the end of this 6 week training block I would like players to be able to play a full length lift from a 2 shot combination 7/10 times.</a:t>
            </a:r>
          </a:p>
          <a:p>
            <a:r>
              <a:rPr lang="en-GB" dirty="0"/>
              <a:t>Although you will be working on a plan for a 1 year period it’s important to think about the future of the player </a:t>
            </a:r>
          </a:p>
          <a:p>
            <a:r>
              <a:rPr lang="en-GB" dirty="0"/>
              <a:t>Plans should be based around the process of developing players for the future.</a:t>
            </a:r>
          </a:p>
          <a:p>
            <a:r>
              <a:rPr lang="en-GB" dirty="0"/>
              <a:t>(We are NOT trying to create the finished article in a 1 year period!) </a:t>
            </a:r>
          </a:p>
          <a:p>
            <a:r>
              <a:rPr lang="en-GB" dirty="0"/>
              <a:t>Instead we should look to focus on developing technique, footwork patterns and a tactical understanding of the game. </a:t>
            </a:r>
          </a:p>
          <a:p>
            <a:r>
              <a:rPr lang="en-GB" dirty="0"/>
              <a:t>Parents and often players want to win NOW, in my opinion it’s not important to be the best at U11/13/15 level, (development and winning are not always intrinsically linked)</a:t>
            </a:r>
          </a:p>
        </p:txBody>
      </p:sp>
    </p:spTree>
    <p:extLst>
      <p:ext uri="{BB962C8B-B14F-4D97-AF65-F5344CB8AC3E}">
        <p14:creationId xmlns:p14="http://schemas.microsoft.com/office/powerpoint/2010/main" val="1786630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BD59-3FDD-D044-A65C-211EF0F68ACD}"/>
              </a:ext>
            </a:extLst>
          </p:cNvPr>
          <p:cNvSpPr>
            <a:spLocks noGrp="1"/>
          </p:cNvSpPr>
          <p:nvPr>
            <p:ph type="title"/>
          </p:nvPr>
        </p:nvSpPr>
        <p:spPr/>
        <p:txBody>
          <a:bodyPr/>
          <a:lstStyle/>
          <a:p>
            <a:r>
              <a:rPr lang="en-GB" dirty="0"/>
              <a:t>Planning for Juniors cont.</a:t>
            </a:r>
          </a:p>
        </p:txBody>
      </p:sp>
      <p:sp>
        <p:nvSpPr>
          <p:cNvPr id="3" name="Content Placeholder 2">
            <a:extLst>
              <a:ext uri="{FF2B5EF4-FFF2-40B4-BE49-F238E27FC236}">
                <a16:creationId xmlns:a16="http://schemas.microsoft.com/office/drawing/2014/main" id="{F74C07BB-82E1-E84E-8B1E-F59926965B2B}"/>
              </a:ext>
            </a:extLst>
          </p:cNvPr>
          <p:cNvSpPr>
            <a:spLocks noGrp="1"/>
          </p:cNvSpPr>
          <p:nvPr>
            <p:ph idx="1"/>
          </p:nvPr>
        </p:nvSpPr>
        <p:spPr/>
        <p:txBody>
          <a:bodyPr/>
          <a:lstStyle/>
          <a:p>
            <a:r>
              <a:rPr lang="en-GB" dirty="0" err="1"/>
              <a:t>Bwf</a:t>
            </a:r>
            <a:r>
              <a:rPr lang="en-GB" dirty="0"/>
              <a:t> have some example templates used within their coaching resources.</a:t>
            </a:r>
          </a:p>
          <a:p>
            <a:r>
              <a:rPr lang="en-GB" dirty="0">
                <a:hlinkClick r:id="rId2"/>
              </a:rPr>
              <a:t>https://development.bwfbadminton.com/wp-content/uploads/2016/08/BWF_Coach_Manual_Level_2_English.pdf</a:t>
            </a:r>
            <a:r>
              <a:rPr lang="en-GB" dirty="0"/>
              <a:t> page 29 has a yearly plan example.</a:t>
            </a:r>
          </a:p>
          <a:p>
            <a:r>
              <a:rPr lang="en-GB" dirty="0"/>
              <a:t>Keep THE PLAN SIMPLE (and remember it’s ONLY a plan)</a:t>
            </a:r>
          </a:p>
          <a:p>
            <a:r>
              <a:rPr lang="en-GB" dirty="0"/>
              <a:t>(Example of yearly plan)</a:t>
            </a:r>
          </a:p>
        </p:txBody>
      </p:sp>
    </p:spTree>
    <p:extLst>
      <p:ext uri="{BB962C8B-B14F-4D97-AF65-F5344CB8AC3E}">
        <p14:creationId xmlns:p14="http://schemas.microsoft.com/office/powerpoint/2010/main" val="3471810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3EC5-B4C4-B145-BB13-D97C91E3078B}"/>
              </a:ext>
            </a:extLst>
          </p:cNvPr>
          <p:cNvSpPr>
            <a:spLocks noGrp="1"/>
          </p:cNvSpPr>
          <p:nvPr>
            <p:ph type="title"/>
          </p:nvPr>
        </p:nvSpPr>
        <p:spPr/>
        <p:txBody>
          <a:bodyPr/>
          <a:lstStyle/>
          <a:p>
            <a:r>
              <a:rPr lang="en-GB" dirty="0"/>
              <a:t>Developing Technique and footwork  </a:t>
            </a:r>
          </a:p>
        </p:txBody>
      </p:sp>
      <p:sp>
        <p:nvSpPr>
          <p:cNvPr id="3" name="Content Placeholder 2">
            <a:extLst>
              <a:ext uri="{FF2B5EF4-FFF2-40B4-BE49-F238E27FC236}">
                <a16:creationId xmlns:a16="http://schemas.microsoft.com/office/drawing/2014/main" id="{446A6F22-7176-8D4E-844F-2311A16FBCF2}"/>
              </a:ext>
            </a:extLst>
          </p:cNvPr>
          <p:cNvSpPr>
            <a:spLocks noGrp="1"/>
          </p:cNvSpPr>
          <p:nvPr>
            <p:ph idx="1"/>
          </p:nvPr>
        </p:nvSpPr>
        <p:spPr/>
        <p:txBody>
          <a:bodyPr>
            <a:normAutofit fontScale="92500" lnSpcReduction="20000"/>
          </a:bodyPr>
          <a:lstStyle/>
          <a:p>
            <a:r>
              <a:rPr lang="en-GB" dirty="0"/>
              <a:t>Technique is a huge area within badminton. This area covers everything from preparation, to striking action and follow through + recovery.</a:t>
            </a:r>
          </a:p>
          <a:p>
            <a:r>
              <a:rPr lang="en-GB" dirty="0"/>
              <a:t>Key points: Remember they are children, they can’t take in the same amount of information as you.</a:t>
            </a:r>
          </a:p>
          <a:p>
            <a:r>
              <a:rPr lang="en-GB" dirty="0"/>
              <a:t>Try to look at all sections of the stroke; preparation, hitting action and recovery. Remember to look at the whole picture as the issue can arise from the footwork or recovery action which then impacts on the hit. </a:t>
            </a:r>
          </a:p>
          <a:p>
            <a:r>
              <a:rPr lang="en-GB" dirty="0"/>
              <a:t>Keep feedback clear and short, give the players 1 or 2 points to focus on when developing technique. (Don’t deviate too far from these points)</a:t>
            </a:r>
          </a:p>
          <a:p>
            <a:r>
              <a:rPr lang="en-GB" dirty="0"/>
              <a:t>Everybody is different, we aren’t trying to make everyone look the exact same. When trying to alter technique consider the reasoning behind the alteration.</a:t>
            </a:r>
          </a:p>
          <a:p>
            <a:endParaRPr lang="en-GB" dirty="0"/>
          </a:p>
          <a:p>
            <a:endParaRPr lang="en-GB" dirty="0"/>
          </a:p>
        </p:txBody>
      </p:sp>
    </p:spTree>
    <p:extLst>
      <p:ext uri="{BB962C8B-B14F-4D97-AF65-F5344CB8AC3E}">
        <p14:creationId xmlns:p14="http://schemas.microsoft.com/office/powerpoint/2010/main" val="1100130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96B5-9C14-CE43-B9EC-B881FD51833C}"/>
              </a:ext>
            </a:extLst>
          </p:cNvPr>
          <p:cNvSpPr>
            <a:spLocks noGrp="1"/>
          </p:cNvSpPr>
          <p:nvPr>
            <p:ph type="title"/>
          </p:nvPr>
        </p:nvSpPr>
        <p:spPr/>
        <p:txBody>
          <a:bodyPr>
            <a:normAutofit/>
          </a:bodyPr>
          <a:lstStyle/>
          <a:p>
            <a:r>
              <a:rPr lang="en-GB" dirty="0"/>
              <a:t>Why do we need to change the Technique?</a:t>
            </a:r>
          </a:p>
        </p:txBody>
      </p:sp>
      <p:sp>
        <p:nvSpPr>
          <p:cNvPr id="3" name="Content Placeholder 2">
            <a:extLst>
              <a:ext uri="{FF2B5EF4-FFF2-40B4-BE49-F238E27FC236}">
                <a16:creationId xmlns:a16="http://schemas.microsoft.com/office/drawing/2014/main" id="{B4E5D015-E597-E446-8EE6-DB743A2C7118}"/>
              </a:ext>
            </a:extLst>
          </p:cNvPr>
          <p:cNvSpPr>
            <a:spLocks noGrp="1"/>
          </p:cNvSpPr>
          <p:nvPr>
            <p:ph idx="1"/>
          </p:nvPr>
        </p:nvSpPr>
        <p:spPr/>
        <p:txBody>
          <a:bodyPr>
            <a:normAutofit fontScale="85000" lnSpcReduction="20000"/>
          </a:bodyPr>
          <a:lstStyle/>
          <a:p>
            <a:r>
              <a:rPr lang="en-GB" dirty="0"/>
              <a:t>When trying to alter the technique of a particular stroke consider the following: (lets consider forehand rear court attack as an example)</a:t>
            </a:r>
          </a:p>
          <a:p>
            <a:r>
              <a:rPr lang="en-GB" dirty="0"/>
              <a:t>Can the player play all strokes from this position (do they use different grips to play different strokes)?</a:t>
            </a:r>
          </a:p>
          <a:p>
            <a:r>
              <a:rPr lang="en-GB" dirty="0"/>
              <a:t>How do they move to the shuttle? Are they getting behind it and recovering when hitting?</a:t>
            </a:r>
          </a:p>
          <a:p>
            <a:r>
              <a:rPr lang="en-GB" dirty="0"/>
              <a:t>Is the preparation similar for each stroke (common problem is player’s loading up their arm when smashing)?</a:t>
            </a:r>
          </a:p>
          <a:p>
            <a:r>
              <a:rPr lang="en-GB" dirty="0"/>
              <a:t>Would altering the technique make a difference to the outcome of the shot (decrease the risk of error, making strokes more deceptive, increase power etc)?</a:t>
            </a:r>
          </a:p>
          <a:p>
            <a:r>
              <a:rPr lang="en-GB" dirty="0"/>
              <a:t>Does the player have the capacity to realistically change? (Common problem can be with using a palm handled grip, if a players has been using this for years this can be difficult to change)</a:t>
            </a:r>
          </a:p>
        </p:txBody>
      </p:sp>
    </p:spTree>
    <p:extLst>
      <p:ext uri="{BB962C8B-B14F-4D97-AF65-F5344CB8AC3E}">
        <p14:creationId xmlns:p14="http://schemas.microsoft.com/office/powerpoint/2010/main" val="4246512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397D-A3B1-9F4D-845B-BB101ACE3F89}"/>
              </a:ext>
            </a:extLst>
          </p:cNvPr>
          <p:cNvSpPr>
            <a:spLocks noGrp="1"/>
          </p:cNvSpPr>
          <p:nvPr>
            <p:ph type="title"/>
          </p:nvPr>
        </p:nvSpPr>
        <p:spPr/>
        <p:txBody>
          <a:bodyPr/>
          <a:lstStyle/>
          <a:p>
            <a:r>
              <a:rPr lang="en-GB" dirty="0"/>
              <a:t>How do we change Technique </a:t>
            </a:r>
          </a:p>
        </p:txBody>
      </p:sp>
      <p:sp>
        <p:nvSpPr>
          <p:cNvPr id="3" name="Content Placeholder 2">
            <a:extLst>
              <a:ext uri="{FF2B5EF4-FFF2-40B4-BE49-F238E27FC236}">
                <a16:creationId xmlns:a16="http://schemas.microsoft.com/office/drawing/2014/main" id="{1429BE3A-F9DD-4244-8BEA-D2030F207C64}"/>
              </a:ext>
            </a:extLst>
          </p:cNvPr>
          <p:cNvSpPr>
            <a:spLocks noGrp="1"/>
          </p:cNvSpPr>
          <p:nvPr>
            <p:ph idx="1"/>
          </p:nvPr>
        </p:nvSpPr>
        <p:spPr/>
        <p:txBody>
          <a:bodyPr>
            <a:normAutofit/>
          </a:bodyPr>
          <a:lstStyle/>
          <a:p>
            <a:r>
              <a:rPr lang="en-GB" sz="9600" dirty="0"/>
              <a:t>PATIENCE!!!!!!!!</a:t>
            </a:r>
          </a:p>
        </p:txBody>
      </p:sp>
    </p:spTree>
    <p:extLst>
      <p:ext uri="{BB962C8B-B14F-4D97-AF65-F5344CB8AC3E}">
        <p14:creationId xmlns:p14="http://schemas.microsoft.com/office/powerpoint/2010/main" val="3085432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E3385-6CC2-3B47-84B0-80797756C36D}"/>
              </a:ext>
            </a:extLst>
          </p:cNvPr>
          <p:cNvSpPr>
            <a:spLocks noGrp="1"/>
          </p:cNvSpPr>
          <p:nvPr>
            <p:ph type="title"/>
          </p:nvPr>
        </p:nvSpPr>
        <p:spPr/>
        <p:txBody>
          <a:bodyPr/>
          <a:lstStyle/>
          <a:p>
            <a:r>
              <a:rPr lang="en-GB" dirty="0"/>
              <a:t>How do we change Technique </a:t>
            </a:r>
          </a:p>
        </p:txBody>
      </p:sp>
      <p:sp>
        <p:nvSpPr>
          <p:cNvPr id="3" name="Content Placeholder 2">
            <a:extLst>
              <a:ext uri="{FF2B5EF4-FFF2-40B4-BE49-F238E27FC236}">
                <a16:creationId xmlns:a16="http://schemas.microsoft.com/office/drawing/2014/main" id="{3C4121C7-3CBA-BB43-B2A5-50703858DF4A}"/>
              </a:ext>
            </a:extLst>
          </p:cNvPr>
          <p:cNvSpPr>
            <a:spLocks noGrp="1"/>
          </p:cNvSpPr>
          <p:nvPr>
            <p:ph idx="1"/>
          </p:nvPr>
        </p:nvSpPr>
        <p:spPr/>
        <p:txBody>
          <a:bodyPr>
            <a:normAutofit/>
          </a:bodyPr>
          <a:lstStyle/>
          <a:p>
            <a:r>
              <a:rPr lang="en-GB" dirty="0"/>
              <a:t>Reassure the player, ensure they understand that they may get worse before they get better.</a:t>
            </a:r>
          </a:p>
          <a:p>
            <a:r>
              <a:rPr lang="en-GB" dirty="0"/>
              <a:t>Praise the process and avoid focusing on the outcome (especially at the start of changing technique as they will often hit a poorer quality of shot) </a:t>
            </a:r>
          </a:p>
          <a:p>
            <a:r>
              <a:rPr lang="en-GB" dirty="0"/>
              <a:t>Progress the technique gradually and methodologically, ensure quality is what your looking for before moving on (of course it’s ok to jump from a 2 shot combination to a conditioned game in order to increase the intensity within a session, however as coaches we can’t expect the player to reproduce the same quality) </a:t>
            </a:r>
          </a:p>
        </p:txBody>
      </p:sp>
    </p:spTree>
    <p:extLst>
      <p:ext uri="{BB962C8B-B14F-4D97-AF65-F5344CB8AC3E}">
        <p14:creationId xmlns:p14="http://schemas.microsoft.com/office/powerpoint/2010/main" val="4157494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B6708-C4D8-DC4E-A2C5-50385F9ADF6C}"/>
              </a:ext>
            </a:extLst>
          </p:cNvPr>
          <p:cNvSpPr>
            <a:spLocks noGrp="1"/>
          </p:cNvSpPr>
          <p:nvPr>
            <p:ph type="title"/>
          </p:nvPr>
        </p:nvSpPr>
        <p:spPr/>
        <p:txBody>
          <a:bodyPr/>
          <a:lstStyle/>
          <a:p>
            <a:r>
              <a:rPr lang="en-GB" dirty="0"/>
              <a:t>Developing/changing technique </a:t>
            </a:r>
          </a:p>
        </p:txBody>
      </p:sp>
      <p:sp>
        <p:nvSpPr>
          <p:cNvPr id="3" name="Content Placeholder 2">
            <a:extLst>
              <a:ext uri="{FF2B5EF4-FFF2-40B4-BE49-F238E27FC236}">
                <a16:creationId xmlns:a16="http://schemas.microsoft.com/office/drawing/2014/main" id="{19ACBCEB-565E-FB4D-9E4A-D3E64C5E5544}"/>
              </a:ext>
            </a:extLst>
          </p:cNvPr>
          <p:cNvSpPr>
            <a:spLocks noGrp="1"/>
          </p:cNvSpPr>
          <p:nvPr>
            <p:ph idx="1"/>
          </p:nvPr>
        </p:nvSpPr>
        <p:spPr/>
        <p:txBody>
          <a:bodyPr/>
          <a:lstStyle/>
          <a:p>
            <a:r>
              <a:rPr lang="en-GB" dirty="0"/>
              <a:t>Once you have identified the area you would like to focus on, it’s down to working out how you are going to take the player from where they are to where you want them to be.</a:t>
            </a:r>
          </a:p>
          <a:p>
            <a:endParaRPr lang="en-GB" dirty="0"/>
          </a:p>
        </p:txBody>
      </p:sp>
    </p:spTree>
    <p:extLst>
      <p:ext uri="{BB962C8B-B14F-4D97-AF65-F5344CB8AC3E}">
        <p14:creationId xmlns:p14="http://schemas.microsoft.com/office/powerpoint/2010/main" val="1934652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0E85B-7225-A14E-9FA8-A2E4734A7D78}"/>
              </a:ext>
            </a:extLst>
          </p:cNvPr>
          <p:cNvSpPr>
            <a:spLocks noGrp="1"/>
          </p:cNvSpPr>
          <p:nvPr>
            <p:ph type="title"/>
          </p:nvPr>
        </p:nvSpPr>
        <p:spPr/>
        <p:txBody>
          <a:bodyPr/>
          <a:lstStyle/>
          <a:p>
            <a:r>
              <a:rPr lang="en-GB" dirty="0"/>
              <a:t>Developing technique exercises </a:t>
            </a:r>
          </a:p>
        </p:txBody>
      </p:sp>
      <p:sp>
        <p:nvSpPr>
          <p:cNvPr id="3" name="Content Placeholder 2">
            <a:extLst>
              <a:ext uri="{FF2B5EF4-FFF2-40B4-BE49-F238E27FC236}">
                <a16:creationId xmlns:a16="http://schemas.microsoft.com/office/drawing/2014/main" id="{B255EEAC-E607-A447-A20F-80472D66FBFB}"/>
              </a:ext>
            </a:extLst>
          </p:cNvPr>
          <p:cNvSpPr>
            <a:spLocks noGrp="1"/>
          </p:cNvSpPr>
          <p:nvPr>
            <p:ph idx="1"/>
          </p:nvPr>
        </p:nvSpPr>
        <p:spPr/>
        <p:txBody>
          <a:bodyPr>
            <a:normAutofit lnSpcReduction="10000"/>
          </a:bodyPr>
          <a:lstStyle/>
          <a:p>
            <a:r>
              <a:rPr lang="en-GB" dirty="0"/>
              <a:t>Begin with Multi Shuttle work, working only on 1 corner (good place to start is with lifts) Gradually increasing the pressure on the worker over time </a:t>
            </a:r>
          </a:p>
          <a:p>
            <a:r>
              <a:rPr lang="en-GB" dirty="0"/>
              <a:t>Progress to 2 shot combinations where the worker knows where both shots will come </a:t>
            </a:r>
          </a:p>
          <a:p>
            <a:r>
              <a:rPr lang="en-GB" dirty="0"/>
              <a:t>Example: Forehand pull + backhand lift . </a:t>
            </a:r>
          </a:p>
          <a:p>
            <a:r>
              <a:rPr lang="en-GB" dirty="0"/>
              <a:t>2 shot combinations with 1st stroke random (Multi &gt; Single)</a:t>
            </a:r>
          </a:p>
          <a:p>
            <a:r>
              <a:rPr lang="en-GB" dirty="0"/>
              <a:t>Example: Any rear court stroke followed by backhand lift </a:t>
            </a:r>
          </a:p>
          <a:p>
            <a:r>
              <a:rPr lang="en-GB" dirty="0"/>
              <a:t>2 shot combinations with 2</a:t>
            </a:r>
            <a:r>
              <a:rPr lang="en-GB" baseline="30000" dirty="0"/>
              <a:t>nd</a:t>
            </a:r>
            <a:r>
              <a:rPr lang="en-GB" dirty="0"/>
              <a:t> stroke random (Multi &gt; Single)</a:t>
            </a:r>
          </a:p>
          <a:p>
            <a:r>
              <a:rPr lang="en-GB" dirty="0"/>
              <a:t>Example: Forehand pull followed by any lift.</a:t>
            </a:r>
          </a:p>
          <a:p>
            <a:endParaRPr lang="en-GB" dirty="0"/>
          </a:p>
        </p:txBody>
      </p:sp>
    </p:spTree>
    <p:extLst>
      <p:ext uri="{BB962C8B-B14F-4D97-AF65-F5344CB8AC3E}">
        <p14:creationId xmlns:p14="http://schemas.microsoft.com/office/powerpoint/2010/main" val="1924285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6F52-5C45-AE40-A26C-FCE7D2EFAE2C}"/>
              </a:ext>
            </a:extLst>
          </p:cNvPr>
          <p:cNvSpPr>
            <a:spLocks noGrp="1"/>
          </p:cNvSpPr>
          <p:nvPr>
            <p:ph type="title"/>
          </p:nvPr>
        </p:nvSpPr>
        <p:spPr/>
        <p:txBody>
          <a:bodyPr/>
          <a:lstStyle/>
          <a:p>
            <a:r>
              <a:rPr lang="en-GB" dirty="0"/>
              <a:t>Exercise Progressions</a:t>
            </a:r>
          </a:p>
        </p:txBody>
      </p:sp>
      <p:sp>
        <p:nvSpPr>
          <p:cNvPr id="3" name="Content Placeholder 2">
            <a:extLst>
              <a:ext uri="{FF2B5EF4-FFF2-40B4-BE49-F238E27FC236}">
                <a16:creationId xmlns:a16="http://schemas.microsoft.com/office/drawing/2014/main" id="{BBDFB27F-24B0-1048-B26E-040DBAF1579A}"/>
              </a:ext>
            </a:extLst>
          </p:cNvPr>
          <p:cNvSpPr>
            <a:spLocks noGrp="1"/>
          </p:cNvSpPr>
          <p:nvPr>
            <p:ph idx="1"/>
          </p:nvPr>
        </p:nvSpPr>
        <p:spPr/>
        <p:txBody>
          <a:bodyPr>
            <a:normAutofit lnSpcReduction="10000"/>
          </a:bodyPr>
          <a:lstStyle/>
          <a:p>
            <a:r>
              <a:rPr lang="en-GB" dirty="0"/>
              <a:t>3 shot combinations with 2</a:t>
            </a:r>
            <a:r>
              <a:rPr lang="en-GB" baseline="30000" dirty="0"/>
              <a:t>nd</a:t>
            </a:r>
            <a:r>
              <a:rPr lang="en-GB" dirty="0"/>
              <a:t> shot random (Multi &gt; Single)</a:t>
            </a:r>
          </a:p>
          <a:p>
            <a:r>
              <a:rPr lang="en-GB" dirty="0"/>
              <a:t>Example: Forehand pull, any lift then straight block</a:t>
            </a:r>
          </a:p>
          <a:p>
            <a:r>
              <a:rPr lang="en-GB" dirty="0"/>
              <a:t>3 shot combination with 3</a:t>
            </a:r>
            <a:r>
              <a:rPr lang="en-GB" baseline="30000" dirty="0"/>
              <a:t>rd</a:t>
            </a:r>
            <a:r>
              <a:rPr lang="en-GB" dirty="0"/>
              <a:t> shot random (Multi &gt; Single)</a:t>
            </a:r>
          </a:p>
          <a:p>
            <a:r>
              <a:rPr lang="en-GB" dirty="0"/>
              <a:t>Example: Forehand pull, Forehand lift then any shot </a:t>
            </a:r>
          </a:p>
          <a:p>
            <a:r>
              <a:rPr lang="en-GB" dirty="0"/>
              <a:t>3 shot combination with 2</a:t>
            </a:r>
            <a:r>
              <a:rPr lang="en-GB" baseline="30000" dirty="0"/>
              <a:t>nd</a:t>
            </a:r>
            <a:r>
              <a:rPr lang="en-GB" dirty="0"/>
              <a:t> + 3</a:t>
            </a:r>
            <a:r>
              <a:rPr lang="en-GB" baseline="30000" dirty="0"/>
              <a:t>rd</a:t>
            </a:r>
            <a:r>
              <a:rPr lang="en-GB" dirty="0"/>
              <a:t> shot random (Multi &gt; Single)</a:t>
            </a:r>
          </a:p>
          <a:p>
            <a:r>
              <a:rPr lang="en-GB" dirty="0"/>
              <a:t>Example: Forehand pull, any lift then anywhere </a:t>
            </a:r>
          </a:p>
          <a:p>
            <a:r>
              <a:rPr lang="en-GB" dirty="0"/>
              <a:t>Important point when doing these types of exercises is to vary the practice (children need to be challenged but the focus of the exercise should remain, find the balance), don’t be worried to progress too far and then having to take a few steps back. </a:t>
            </a:r>
          </a:p>
        </p:txBody>
      </p:sp>
    </p:spTree>
    <p:extLst>
      <p:ext uri="{BB962C8B-B14F-4D97-AF65-F5344CB8AC3E}">
        <p14:creationId xmlns:p14="http://schemas.microsoft.com/office/powerpoint/2010/main" val="58669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FBE9-F2F0-354D-8C5C-A9B6AA87DF92}"/>
              </a:ext>
            </a:extLst>
          </p:cNvPr>
          <p:cNvSpPr>
            <a:spLocks noGrp="1"/>
          </p:cNvSpPr>
          <p:nvPr>
            <p:ph type="title"/>
          </p:nvPr>
        </p:nvSpPr>
        <p:spPr/>
        <p:txBody>
          <a:bodyPr/>
          <a:lstStyle/>
          <a:p>
            <a:r>
              <a:rPr lang="en-US" dirty="0"/>
              <a:t>Assumptions:	</a:t>
            </a:r>
          </a:p>
        </p:txBody>
      </p:sp>
      <p:sp>
        <p:nvSpPr>
          <p:cNvPr id="3" name="Content Placeholder 2">
            <a:extLst>
              <a:ext uri="{FF2B5EF4-FFF2-40B4-BE49-F238E27FC236}">
                <a16:creationId xmlns:a16="http://schemas.microsoft.com/office/drawing/2014/main" id="{971F3F7A-9920-7841-B9DE-EA99F83FFADA}"/>
              </a:ext>
            </a:extLst>
          </p:cNvPr>
          <p:cNvSpPr>
            <a:spLocks noGrp="1"/>
          </p:cNvSpPr>
          <p:nvPr>
            <p:ph idx="1"/>
          </p:nvPr>
        </p:nvSpPr>
        <p:spPr>
          <a:xfrm>
            <a:off x="838200" y="1825625"/>
            <a:ext cx="10515600" cy="4190862"/>
          </a:xfrm>
        </p:spPr>
        <p:txBody>
          <a:bodyPr>
            <a:normAutofit/>
          </a:bodyPr>
          <a:lstStyle/>
          <a:p>
            <a:r>
              <a:rPr lang="en-US" dirty="0"/>
              <a:t>Player’s have a basic understanding of all strokes and can perform these strokes within unpressurised situations.</a:t>
            </a:r>
          </a:p>
          <a:p>
            <a:r>
              <a:rPr lang="en-US" dirty="0"/>
              <a:t>Player’s have an understanding of movement and are confident in linking footwork patterns together.</a:t>
            </a:r>
          </a:p>
          <a:p>
            <a:r>
              <a:rPr lang="en-US" dirty="0"/>
              <a:t>Player’s develop at different rates (especially during this period of their lives as puberty is a big factor) </a:t>
            </a:r>
          </a:p>
          <a:p>
            <a:r>
              <a:rPr lang="en-US" dirty="0"/>
              <a:t>Player’s are motivated to change and improve!!!</a:t>
            </a:r>
          </a:p>
          <a:p>
            <a:endParaRPr lang="en-US" dirty="0"/>
          </a:p>
        </p:txBody>
      </p:sp>
    </p:spTree>
    <p:extLst>
      <p:ext uri="{BB962C8B-B14F-4D97-AF65-F5344CB8AC3E}">
        <p14:creationId xmlns:p14="http://schemas.microsoft.com/office/powerpoint/2010/main" val="273715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F783-AF9D-2340-AE5A-AF172BF8C018}"/>
              </a:ext>
            </a:extLst>
          </p:cNvPr>
          <p:cNvSpPr>
            <a:spLocks noGrp="1"/>
          </p:cNvSpPr>
          <p:nvPr>
            <p:ph type="title"/>
          </p:nvPr>
        </p:nvSpPr>
        <p:spPr/>
        <p:txBody>
          <a:bodyPr>
            <a:normAutofit/>
          </a:bodyPr>
          <a:lstStyle/>
          <a:p>
            <a:r>
              <a:rPr lang="en-GB" dirty="0"/>
              <a:t>Single shuttle progression</a:t>
            </a:r>
          </a:p>
        </p:txBody>
      </p:sp>
      <p:sp>
        <p:nvSpPr>
          <p:cNvPr id="3" name="Content Placeholder 2">
            <a:extLst>
              <a:ext uri="{FF2B5EF4-FFF2-40B4-BE49-F238E27FC236}">
                <a16:creationId xmlns:a16="http://schemas.microsoft.com/office/drawing/2014/main" id="{9E6FA609-87C7-974F-83AA-CF13905D08D3}"/>
              </a:ext>
            </a:extLst>
          </p:cNvPr>
          <p:cNvSpPr>
            <a:spLocks noGrp="1"/>
          </p:cNvSpPr>
          <p:nvPr>
            <p:ph idx="1"/>
          </p:nvPr>
        </p:nvSpPr>
        <p:spPr/>
        <p:txBody>
          <a:bodyPr>
            <a:normAutofit fontScale="85000" lnSpcReduction="20000"/>
          </a:bodyPr>
          <a:lstStyle/>
          <a:p>
            <a:r>
              <a:rPr lang="en-GB" dirty="0"/>
              <a:t>Single shuttle routine with no variables </a:t>
            </a:r>
          </a:p>
          <a:p>
            <a:r>
              <a:rPr lang="en-GB" dirty="0"/>
              <a:t>Example: Clear, Clear, drop, net, lift (with focus being in length of Clears and lifts)</a:t>
            </a:r>
          </a:p>
          <a:p>
            <a:r>
              <a:rPr lang="en-GB" dirty="0"/>
              <a:t>Single shuttle routine with 1 variable (then 2 variables etc) </a:t>
            </a:r>
          </a:p>
          <a:p>
            <a:r>
              <a:rPr lang="en-GB" dirty="0"/>
              <a:t>Example: Clear, Clear or drop, (drop), net, lift </a:t>
            </a:r>
          </a:p>
          <a:p>
            <a:r>
              <a:rPr lang="en-GB" dirty="0"/>
              <a:t>Single shuttle routine with attacking variable (bring in decision making)</a:t>
            </a:r>
          </a:p>
          <a:p>
            <a:r>
              <a:rPr lang="en-GB" dirty="0"/>
              <a:t>Example: Clear, Clear, drop, net, lift (Either playing can smash if the length is short, if player smashes block, net and lift and start again)</a:t>
            </a:r>
          </a:p>
          <a:p>
            <a:r>
              <a:rPr lang="en-GB" dirty="0"/>
              <a:t>Example can be progressed to allow player smashing to follow up with a net kill </a:t>
            </a:r>
          </a:p>
          <a:p>
            <a:r>
              <a:rPr lang="en-GB" dirty="0"/>
              <a:t>Conditioned game: This should be related to the focus point </a:t>
            </a:r>
          </a:p>
          <a:p>
            <a:r>
              <a:rPr lang="en-GB" dirty="0"/>
              <a:t>Example: Clear, Clear, drop, net, lift (Either player can attack if the length is short, If they play a winner from this then they score extra points, if they lose from this situation then they lose extra points.</a:t>
            </a:r>
          </a:p>
          <a:p>
            <a:endParaRPr lang="en-GB" dirty="0"/>
          </a:p>
        </p:txBody>
      </p:sp>
    </p:spTree>
    <p:extLst>
      <p:ext uri="{BB962C8B-B14F-4D97-AF65-F5344CB8AC3E}">
        <p14:creationId xmlns:p14="http://schemas.microsoft.com/office/powerpoint/2010/main" val="622082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F52F-B97A-FE44-BB66-5529CC8CE82E}"/>
              </a:ext>
            </a:extLst>
          </p:cNvPr>
          <p:cNvSpPr>
            <a:spLocks noGrp="1"/>
          </p:cNvSpPr>
          <p:nvPr>
            <p:ph type="title"/>
          </p:nvPr>
        </p:nvSpPr>
        <p:spPr/>
        <p:txBody>
          <a:bodyPr/>
          <a:lstStyle/>
          <a:p>
            <a:r>
              <a:rPr lang="en-GB" dirty="0"/>
              <a:t>Developing footwork</a:t>
            </a:r>
          </a:p>
        </p:txBody>
      </p:sp>
      <p:sp>
        <p:nvSpPr>
          <p:cNvPr id="3" name="Content Placeholder 2">
            <a:extLst>
              <a:ext uri="{FF2B5EF4-FFF2-40B4-BE49-F238E27FC236}">
                <a16:creationId xmlns:a16="http://schemas.microsoft.com/office/drawing/2014/main" id="{BF1A480C-E78A-A347-B767-67E1A7C52640}"/>
              </a:ext>
            </a:extLst>
          </p:cNvPr>
          <p:cNvSpPr>
            <a:spLocks noGrp="1"/>
          </p:cNvSpPr>
          <p:nvPr>
            <p:ph idx="1"/>
          </p:nvPr>
        </p:nvSpPr>
        <p:spPr/>
        <p:txBody>
          <a:bodyPr/>
          <a:lstStyle/>
          <a:p>
            <a:r>
              <a:rPr lang="en-GB" dirty="0"/>
              <a:t>Footwork should be developed alongside technique (as in a match they will need to hit a shot in a match after completing the footwork)</a:t>
            </a:r>
          </a:p>
          <a:p>
            <a:r>
              <a:rPr lang="en-GB" dirty="0"/>
              <a:t>Footwork can be developed through shadow however it’s important that the shadow is of high quality (game like speed)</a:t>
            </a:r>
          </a:p>
          <a:p>
            <a:r>
              <a:rPr lang="en-GB" dirty="0"/>
              <a:t>Once the player understands the steps this can be added into the progressions previously mentioned in order to create more pressure.</a:t>
            </a:r>
          </a:p>
        </p:txBody>
      </p:sp>
    </p:spTree>
    <p:extLst>
      <p:ext uri="{BB962C8B-B14F-4D97-AF65-F5344CB8AC3E}">
        <p14:creationId xmlns:p14="http://schemas.microsoft.com/office/powerpoint/2010/main" val="890960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DF5A-23E1-424D-ABEA-BF2DA48F6B53}"/>
              </a:ext>
            </a:extLst>
          </p:cNvPr>
          <p:cNvSpPr>
            <a:spLocks noGrp="1"/>
          </p:cNvSpPr>
          <p:nvPr>
            <p:ph type="title"/>
          </p:nvPr>
        </p:nvSpPr>
        <p:spPr>
          <a:xfrm>
            <a:off x="838200" y="365125"/>
            <a:ext cx="10515600" cy="1325563"/>
          </a:xfrm>
        </p:spPr>
        <p:txBody>
          <a:bodyPr/>
          <a:lstStyle/>
          <a:p>
            <a:endParaRPr lang="en-GB" dirty="0"/>
          </a:p>
        </p:txBody>
      </p:sp>
      <p:sp>
        <p:nvSpPr>
          <p:cNvPr id="3" name="Content Placeholder 2">
            <a:extLst>
              <a:ext uri="{FF2B5EF4-FFF2-40B4-BE49-F238E27FC236}">
                <a16:creationId xmlns:a16="http://schemas.microsoft.com/office/drawing/2014/main" id="{8EC710BB-ED07-8544-95AC-E0064A0DA368}"/>
              </a:ext>
            </a:extLst>
          </p:cNvPr>
          <p:cNvSpPr>
            <a:spLocks noGrp="1"/>
          </p:cNvSpPr>
          <p:nvPr>
            <p:ph idx="1"/>
          </p:nvPr>
        </p:nvSpPr>
        <p:spPr/>
        <p:txBody>
          <a:bodyPr>
            <a:normAutofit/>
          </a:bodyPr>
          <a:lstStyle/>
          <a:p>
            <a:pPr algn="ctr"/>
            <a:r>
              <a:rPr lang="en-GB" sz="9600" dirty="0"/>
              <a:t>Questions?</a:t>
            </a:r>
          </a:p>
        </p:txBody>
      </p:sp>
    </p:spTree>
    <p:extLst>
      <p:ext uri="{BB962C8B-B14F-4D97-AF65-F5344CB8AC3E}">
        <p14:creationId xmlns:p14="http://schemas.microsoft.com/office/powerpoint/2010/main" val="203539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40733-1A13-3A48-8F2C-D8BF99EC1320}"/>
              </a:ext>
            </a:extLst>
          </p:cNvPr>
          <p:cNvSpPr>
            <a:spLocks noGrp="1"/>
          </p:cNvSpPr>
          <p:nvPr>
            <p:ph type="title"/>
          </p:nvPr>
        </p:nvSpPr>
        <p:spPr/>
        <p:txBody>
          <a:bodyPr/>
          <a:lstStyle/>
          <a:p>
            <a:r>
              <a:rPr lang="en-GB" dirty="0"/>
              <a:t>Tactical Awareness </a:t>
            </a:r>
          </a:p>
        </p:txBody>
      </p:sp>
      <p:sp>
        <p:nvSpPr>
          <p:cNvPr id="3" name="Content Placeholder 2">
            <a:extLst>
              <a:ext uri="{FF2B5EF4-FFF2-40B4-BE49-F238E27FC236}">
                <a16:creationId xmlns:a16="http://schemas.microsoft.com/office/drawing/2014/main" id="{B0866C30-80F3-B949-AA35-4CA207D0DFBD}"/>
              </a:ext>
            </a:extLst>
          </p:cNvPr>
          <p:cNvSpPr>
            <a:spLocks noGrp="1"/>
          </p:cNvSpPr>
          <p:nvPr>
            <p:ph idx="1"/>
          </p:nvPr>
        </p:nvSpPr>
        <p:spPr/>
        <p:txBody>
          <a:bodyPr>
            <a:normAutofit fontScale="92500" lnSpcReduction="10000"/>
          </a:bodyPr>
          <a:lstStyle/>
          <a:p>
            <a:r>
              <a:rPr lang="en-GB" dirty="0"/>
              <a:t>“Tactics can be seen as the ability to make effective decisions based on an awareness of the situation.” (BE)</a:t>
            </a:r>
          </a:p>
          <a:p>
            <a:r>
              <a:rPr lang="en-GB" dirty="0"/>
              <a:t>Tactical decision making is the process which the player goes through when deciding which stroke to play.</a:t>
            </a:r>
          </a:p>
          <a:p>
            <a:r>
              <a:rPr lang="en-GB" dirty="0"/>
              <a:t>The level of tactical awareness in Junior badminton varies considerably (At U13 level often the strongest player wins as they are able to pin there opponent to the rear court, very rarely does one player dominate an age group from U11-U19, of course there are exceptions) </a:t>
            </a:r>
          </a:p>
          <a:p>
            <a:r>
              <a:rPr lang="en-GB" dirty="0"/>
              <a:t>In order to prepare junior players properly for later years within badminton it is vitally important that we help them to develop an understanding of the game from a tactical perspective.</a:t>
            </a:r>
          </a:p>
        </p:txBody>
      </p:sp>
    </p:spTree>
    <p:extLst>
      <p:ext uri="{BB962C8B-B14F-4D97-AF65-F5344CB8AC3E}">
        <p14:creationId xmlns:p14="http://schemas.microsoft.com/office/powerpoint/2010/main" val="179218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9270-0B95-EA4B-A6A3-992F831511BC}"/>
              </a:ext>
            </a:extLst>
          </p:cNvPr>
          <p:cNvSpPr>
            <a:spLocks noGrp="1"/>
          </p:cNvSpPr>
          <p:nvPr>
            <p:ph type="title"/>
          </p:nvPr>
        </p:nvSpPr>
        <p:spPr/>
        <p:txBody>
          <a:bodyPr/>
          <a:lstStyle/>
          <a:p>
            <a:r>
              <a:rPr lang="en-GB" dirty="0"/>
              <a:t>Types of Awareness	</a:t>
            </a:r>
          </a:p>
        </p:txBody>
      </p:sp>
      <p:sp>
        <p:nvSpPr>
          <p:cNvPr id="3" name="Content Placeholder 2">
            <a:extLst>
              <a:ext uri="{FF2B5EF4-FFF2-40B4-BE49-F238E27FC236}">
                <a16:creationId xmlns:a16="http://schemas.microsoft.com/office/drawing/2014/main" id="{742DA59E-4011-A143-A98A-AFB2A1431AF0}"/>
              </a:ext>
            </a:extLst>
          </p:cNvPr>
          <p:cNvSpPr>
            <a:spLocks noGrp="1"/>
          </p:cNvSpPr>
          <p:nvPr>
            <p:ph idx="1"/>
          </p:nvPr>
        </p:nvSpPr>
        <p:spPr/>
        <p:txBody>
          <a:bodyPr/>
          <a:lstStyle/>
          <a:p>
            <a:r>
              <a:rPr lang="en-GB" dirty="0"/>
              <a:t>5 Types of awareness are defined by BWF AS spatial, personal, opponent, pace and partner.</a:t>
            </a:r>
          </a:p>
          <a:p>
            <a:r>
              <a:rPr lang="en-GB" dirty="0"/>
              <a:t>Today we will focus more on the following 3:</a:t>
            </a:r>
          </a:p>
          <a:p>
            <a:r>
              <a:rPr lang="en-GB" dirty="0"/>
              <a:t> Spatial awareness (Height, depth and width)</a:t>
            </a:r>
          </a:p>
          <a:p>
            <a:r>
              <a:rPr lang="en-GB" dirty="0"/>
              <a:t>Opponent awareness (opponent’s position on the court + position within the rally)</a:t>
            </a:r>
          </a:p>
          <a:p>
            <a:r>
              <a:rPr lang="en-GB" dirty="0"/>
              <a:t>Personal awareness (own position on the court + position within the rally) </a:t>
            </a:r>
          </a:p>
          <a:p>
            <a:pPr marL="0" indent="0">
              <a:buNone/>
            </a:pPr>
            <a:endParaRPr lang="en-GB" dirty="0"/>
          </a:p>
        </p:txBody>
      </p:sp>
    </p:spTree>
    <p:extLst>
      <p:ext uri="{BB962C8B-B14F-4D97-AF65-F5344CB8AC3E}">
        <p14:creationId xmlns:p14="http://schemas.microsoft.com/office/powerpoint/2010/main" val="313473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5C89-02B7-C942-85D1-C716283B9CE1}"/>
              </a:ext>
            </a:extLst>
          </p:cNvPr>
          <p:cNvSpPr>
            <a:spLocks noGrp="1"/>
          </p:cNvSpPr>
          <p:nvPr>
            <p:ph type="title"/>
          </p:nvPr>
        </p:nvSpPr>
        <p:spPr/>
        <p:txBody>
          <a:bodyPr/>
          <a:lstStyle/>
          <a:p>
            <a:r>
              <a:rPr lang="en-GB" dirty="0"/>
              <a:t>Tactical awareness (Developing our own tactical awareness)</a:t>
            </a:r>
          </a:p>
        </p:txBody>
      </p:sp>
      <p:sp>
        <p:nvSpPr>
          <p:cNvPr id="3" name="Content Placeholder 2">
            <a:extLst>
              <a:ext uri="{FF2B5EF4-FFF2-40B4-BE49-F238E27FC236}">
                <a16:creationId xmlns:a16="http://schemas.microsoft.com/office/drawing/2014/main" id="{3BA2EB73-C754-7442-8E0A-0F944EDFDCF4}"/>
              </a:ext>
            </a:extLst>
          </p:cNvPr>
          <p:cNvSpPr>
            <a:spLocks noGrp="1"/>
          </p:cNvSpPr>
          <p:nvPr>
            <p:ph idx="1"/>
          </p:nvPr>
        </p:nvSpPr>
        <p:spPr/>
        <p:txBody>
          <a:bodyPr>
            <a:normAutofit fontScale="92500" lnSpcReduction="20000"/>
          </a:bodyPr>
          <a:lstStyle/>
          <a:p>
            <a:r>
              <a:rPr lang="en-GB" dirty="0"/>
              <a:t>As coaches it’s important that we continue to develop ourselves in order to help develop the player’s.</a:t>
            </a:r>
          </a:p>
          <a:p>
            <a:r>
              <a:rPr lang="en-GB" dirty="0"/>
              <a:t>Good place to start is through watching different levels of badminton on YouTube. (YouTube has an option to play video’s at 50% or slower speed)</a:t>
            </a:r>
          </a:p>
          <a:p>
            <a:r>
              <a:rPr lang="en-GB" dirty="0"/>
              <a:t>U15 European Championships 2018 link: (</a:t>
            </a:r>
            <a:r>
              <a:rPr lang="en-GB" dirty="0">
                <a:hlinkClick r:id="rId2"/>
              </a:rPr>
              <a:t>https://www.youtube.com/results?search_query=badminton+u15+european+championship+</a:t>
            </a:r>
            <a:r>
              <a:rPr lang="en-GB" dirty="0"/>
              <a:t>).</a:t>
            </a:r>
          </a:p>
          <a:p>
            <a:r>
              <a:rPr lang="en-GB" dirty="0" err="1"/>
              <a:t>BadmintonEurope</a:t>
            </a:r>
            <a:r>
              <a:rPr lang="en-GB" dirty="0"/>
              <a:t> also have an archive of videos available: </a:t>
            </a:r>
            <a:r>
              <a:rPr lang="en-GB" dirty="0">
                <a:hlinkClick r:id="rId3"/>
              </a:rPr>
              <a:t>https://www.badmintoneurope.tv/en-int/page/archive-badminton-europe</a:t>
            </a:r>
            <a:endParaRPr lang="en-GB" dirty="0"/>
          </a:p>
          <a:p>
            <a:r>
              <a:rPr lang="en-GB" dirty="0"/>
              <a:t>When watching individual points try to look for where the point is lost from. At higher levels this can be 4-5 shots before the shuttle hits the ground. Watch individual points 2-3 times and look for a change in the rhythm. </a:t>
            </a:r>
          </a:p>
        </p:txBody>
      </p:sp>
    </p:spTree>
    <p:extLst>
      <p:ext uri="{BB962C8B-B14F-4D97-AF65-F5344CB8AC3E}">
        <p14:creationId xmlns:p14="http://schemas.microsoft.com/office/powerpoint/2010/main" val="52108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BD001-D988-E546-973A-8CCD3D5EF6E3}"/>
              </a:ext>
            </a:extLst>
          </p:cNvPr>
          <p:cNvSpPr>
            <a:spLocks noGrp="1"/>
          </p:cNvSpPr>
          <p:nvPr>
            <p:ph type="title"/>
          </p:nvPr>
        </p:nvSpPr>
        <p:spPr/>
        <p:txBody>
          <a:bodyPr/>
          <a:lstStyle/>
          <a:p>
            <a:r>
              <a:rPr lang="en-GB" dirty="0"/>
              <a:t>Developing player’s tactical awareness 	</a:t>
            </a:r>
          </a:p>
        </p:txBody>
      </p:sp>
      <p:sp>
        <p:nvSpPr>
          <p:cNvPr id="3" name="Content Placeholder 2">
            <a:extLst>
              <a:ext uri="{FF2B5EF4-FFF2-40B4-BE49-F238E27FC236}">
                <a16:creationId xmlns:a16="http://schemas.microsoft.com/office/drawing/2014/main" id="{5E2E7933-41D8-2E45-90FC-23DF93E5F067}"/>
              </a:ext>
            </a:extLst>
          </p:cNvPr>
          <p:cNvSpPr>
            <a:spLocks noGrp="1"/>
          </p:cNvSpPr>
          <p:nvPr>
            <p:ph idx="1"/>
          </p:nvPr>
        </p:nvSpPr>
        <p:spPr/>
        <p:txBody>
          <a:bodyPr/>
          <a:lstStyle/>
          <a:p>
            <a:r>
              <a:rPr lang="en-GB" dirty="0"/>
              <a:t>One of the best ways to do this is through video analysis especially using matches where the level between the player’s is quite even.</a:t>
            </a:r>
          </a:p>
          <a:p>
            <a:r>
              <a:rPr lang="en-GB" dirty="0"/>
              <a:t>Allow the player to tell you what they see (it’s important to understand from their perspective)</a:t>
            </a:r>
          </a:p>
          <a:p>
            <a:r>
              <a:rPr lang="en-GB" dirty="0"/>
              <a:t>Guide the player through questioning towards what you are looking for them to see.</a:t>
            </a:r>
          </a:p>
        </p:txBody>
      </p:sp>
    </p:spTree>
    <p:extLst>
      <p:ext uri="{BB962C8B-B14F-4D97-AF65-F5344CB8AC3E}">
        <p14:creationId xmlns:p14="http://schemas.microsoft.com/office/powerpoint/2010/main" val="2751865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BD1C-F2B9-1943-8A20-8231681063C7}"/>
              </a:ext>
            </a:extLst>
          </p:cNvPr>
          <p:cNvSpPr>
            <a:spLocks noGrp="1"/>
          </p:cNvSpPr>
          <p:nvPr>
            <p:ph type="title"/>
          </p:nvPr>
        </p:nvSpPr>
        <p:spPr/>
        <p:txBody>
          <a:bodyPr>
            <a:normAutofit/>
          </a:bodyPr>
          <a:lstStyle/>
          <a:p>
            <a:r>
              <a:rPr lang="en-GB" dirty="0"/>
              <a:t>Understanding Pressure (and dealing with it)</a:t>
            </a:r>
          </a:p>
        </p:txBody>
      </p:sp>
      <p:sp>
        <p:nvSpPr>
          <p:cNvPr id="3" name="Content Placeholder 2">
            <a:extLst>
              <a:ext uri="{FF2B5EF4-FFF2-40B4-BE49-F238E27FC236}">
                <a16:creationId xmlns:a16="http://schemas.microsoft.com/office/drawing/2014/main" id="{6002C95E-42CC-FF45-A142-2888427C976B}"/>
              </a:ext>
            </a:extLst>
          </p:cNvPr>
          <p:cNvSpPr>
            <a:spLocks noGrp="1"/>
          </p:cNvSpPr>
          <p:nvPr>
            <p:ph idx="1"/>
          </p:nvPr>
        </p:nvSpPr>
        <p:spPr/>
        <p:txBody>
          <a:bodyPr>
            <a:normAutofit fontScale="92500" lnSpcReduction="10000"/>
          </a:bodyPr>
          <a:lstStyle/>
          <a:p>
            <a:r>
              <a:rPr lang="en-GB" dirty="0"/>
              <a:t>Pressure can easily be explained through using a numbers scale from 0-100: </a:t>
            </a:r>
          </a:p>
          <a:p>
            <a:r>
              <a:rPr lang="en-GB" dirty="0"/>
              <a:t>100 being maximum pressured applied by the opponent (Heavily defensive position virtually no chance to win the point, with opponent having a clear chance to finish the rally with one shot etc. Net kill)</a:t>
            </a:r>
          </a:p>
          <a:p>
            <a:r>
              <a:rPr lang="en-GB" dirty="0"/>
              <a:t>0 being the polar opposite (Having a clear opportunity to finish the rally with one shot etc. Net kill)</a:t>
            </a:r>
          </a:p>
          <a:p>
            <a:r>
              <a:rPr lang="en-GB" dirty="0"/>
              <a:t>I’m not so interested in the extreme ends of the scale as from these positions there isn’t much anyone can do.</a:t>
            </a:r>
          </a:p>
          <a:p>
            <a:r>
              <a:rPr lang="en-GB" dirty="0"/>
              <a:t>Instead I would like to focus on the range between 25-75 where the majority of the strokes are played.</a:t>
            </a:r>
          </a:p>
        </p:txBody>
      </p:sp>
    </p:spTree>
    <p:extLst>
      <p:ext uri="{BB962C8B-B14F-4D97-AF65-F5344CB8AC3E}">
        <p14:creationId xmlns:p14="http://schemas.microsoft.com/office/powerpoint/2010/main" val="28715275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9891</TotalTime>
  <Words>3281</Words>
  <Application>Microsoft Office PowerPoint</Application>
  <PresentationFormat>Szélesvásznú</PresentationFormat>
  <Paragraphs>202</Paragraphs>
  <Slides>42</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42</vt:i4>
      </vt:variant>
    </vt:vector>
  </HeadingPairs>
  <TitlesOfParts>
    <vt:vector size="46" baseType="lpstr">
      <vt:lpstr>Arial</vt:lpstr>
      <vt:lpstr>Calibri</vt:lpstr>
      <vt:lpstr>Calibri Light</vt:lpstr>
      <vt:lpstr>Office Theme</vt:lpstr>
      <vt:lpstr>Coaching Juniors </vt:lpstr>
      <vt:lpstr>Introduction </vt:lpstr>
      <vt:lpstr>Introduction cont.</vt:lpstr>
      <vt:lpstr>Assumptions: </vt:lpstr>
      <vt:lpstr>Tactical Awareness </vt:lpstr>
      <vt:lpstr>Types of Awareness </vt:lpstr>
      <vt:lpstr>Tactical awareness (Developing our own tactical awareness)</vt:lpstr>
      <vt:lpstr>Developing player’s tactical awareness  </vt:lpstr>
      <vt:lpstr>Understanding Pressure (and dealing with it)</vt:lpstr>
      <vt:lpstr>Understanding Pressure cont:</vt:lpstr>
      <vt:lpstr>Understanding Pressure (Defensive perspective)</vt:lpstr>
      <vt:lpstr>Understanding Pressure (Defensive perspective)</vt:lpstr>
      <vt:lpstr>Dealing with Pressure Cont:</vt:lpstr>
      <vt:lpstr>Breakdown of court </vt:lpstr>
      <vt:lpstr>Adding pressure (Attacking perspective)</vt:lpstr>
      <vt:lpstr>Tactical awareness Implication within training </vt:lpstr>
      <vt:lpstr>Neutral game</vt:lpstr>
      <vt:lpstr>Neutral game </vt:lpstr>
      <vt:lpstr>Breakdown of court </vt:lpstr>
      <vt:lpstr>Breakdown of court </vt:lpstr>
      <vt:lpstr>Everything to the front T exercise </vt:lpstr>
      <vt:lpstr>Everything to front T </vt:lpstr>
      <vt:lpstr>Everything to front T (attacking option) exercise </vt:lpstr>
      <vt:lpstr>Everything to front T (with attacking options)</vt:lpstr>
      <vt:lpstr>Everything to backline </vt:lpstr>
      <vt:lpstr>Everything to Backline </vt:lpstr>
      <vt:lpstr>Everything behind the Front T (Only 1 player can play cross)</vt:lpstr>
      <vt:lpstr>Breakdown of court </vt:lpstr>
      <vt:lpstr>Planning </vt:lpstr>
      <vt:lpstr>GOALS</vt:lpstr>
      <vt:lpstr>Planning for Juniors </vt:lpstr>
      <vt:lpstr>Planning for Juniors cont.</vt:lpstr>
      <vt:lpstr>Developing Technique and footwork  </vt:lpstr>
      <vt:lpstr>Why do we need to change the Technique?</vt:lpstr>
      <vt:lpstr>How do we change Technique </vt:lpstr>
      <vt:lpstr>How do we change Technique </vt:lpstr>
      <vt:lpstr>Developing/changing technique </vt:lpstr>
      <vt:lpstr>Developing technique exercises </vt:lpstr>
      <vt:lpstr>Exercise Progressions</vt:lpstr>
      <vt:lpstr>Single shuttle progression</vt:lpstr>
      <vt:lpstr>Developing footwork</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Juniors</dc:title>
  <dc:creator>Gregor Mcvean</dc:creator>
  <cp:lastModifiedBy>Szövetség Tollaslabda</cp:lastModifiedBy>
  <cp:revision>72</cp:revision>
  <dcterms:created xsi:type="dcterms:W3CDTF">2020-02-16T15:11:21Z</dcterms:created>
  <dcterms:modified xsi:type="dcterms:W3CDTF">2020-02-24T21:12:36Z</dcterms:modified>
</cp:coreProperties>
</file>